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0" r:id="rId3"/>
    <p:sldId id="288" r:id="rId4"/>
    <p:sldId id="291" r:id="rId5"/>
    <p:sldId id="264" r:id="rId6"/>
    <p:sldId id="270" r:id="rId7"/>
    <p:sldId id="271" r:id="rId8"/>
    <p:sldId id="289" r:id="rId9"/>
    <p:sldId id="290" r:id="rId10"/>
    <p:sldId id="261" r:id="rId11"/>
    <p:sldId id="265" r:id="rId12"/>
    <p:sldId id="268" r:id="rId13"/>
    <p:sldId id="294" r:id="rId14"/>
    <p:sldId id="286" r:id="rId15"/>
    <p:sldId id="269" r:id="rId16"/>
    <p:sldId id="292" r:id="rId17"/>
    <p:sldId id="282" r:id="rId18"/>
    <p:sldId id="277" r:id="rId19"/>
    <p:sldId id="285" r:id="rId20"/>
    <p:sldId id="287" r:id="rId21"/>
    <p:sldId id="278" r:id="rId22"/>
    <p:sldId id="283" r:id="rId23"/>
    <p:sldId id="284" r:id="rId24"/>
    <p:sldId id="266" r:id="rId25"/>
    <p:sldId id="274" r:id="rId26"/>
    <p:sldId id="293" r:id="rId27"/>
    <p:sldId id="263" r:id="rId28"/>
    <p:sldId id="295" r:id="rId29"/>
    <p:sldId id="25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54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C7581-0C97-49AB-874E-1CBD77360FE8}" type="datetimeFigureOut">
              <a:rPr lang="nl-NL" smtClean="0"/>
              <a:t>31-5-2024</a:t>
            </a:fld>
            <a:endParaRPr lang="nl-NL"/>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nl-NL"/>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D3C201-4980-4916-8B64-852052452848}" type="slidenum">
              <a:rPr lang="nl-NL" smtClean="0"/>
              <a:t>‹nº›</a:t>
            </a:fld>
            <a:endParaRPr lang="nl-NL"/>
          </a:p>
        </p:txBody>
      </p:sp>
    </p:spTree>
    <p:extLst>
      <p:ext uri="{BB962C8B-B14F-4D97-AF65-F5344CB8AC3E}">
        <p14:creationId xmlns:p14="http://schemas.microsoft.com/office/powerpoint/2010/main" val="45060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nl-NL" dirty="0"/>
          </a:p>
        </p:txBody>
      </p:sp>
      <p:sp>
        <p:nvSpPr>
          <p:cNvPr id="4" name="Espaço Reservado para Número de Slide 3"/>
          <p:cNvSpPr>
            <a:spLocks noGrp="1"/>
          </p:cNvSpPr>
          <p:nvPr>
            <p:ph type="sldNum" sz="quarter" idx="5"/>
          </p:nvPr>
        </p:nvSpPr>
        <p:spPr/>
        <p:txBody>
          <a:bodyPr/>
          <a:lstStyle/>
          <a:p>
            <a:fld id="{A8D3C201-4980-4916-8B64-852052452848}" type="slidenum">
              <a:rPr lang="nl-NL" smtClean="0"/>
              <a:t>7</a:t>
            </a:fld>
            <a:endParaRPr lang="nl-NL"/>
          </a:p>
        </p:txBody>
      </p:sp>
    </p:spTree>
    <p:extLst>
      <p:ext uri="{BB962C8B-B14F-4D97-AF65-F5344CB8AC3E}">
        <p14:creationId xmlns:p14="http://schemas.microsoft.com/office/powerpoint/2010/main" val="160742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189CC812-EB43-4B25-821E-3C99F40353D3}" type="datetimeFigureOut">
              <a:rPr lang="nl-NL" smtClean="0"/>
              <a:t>31-5-2024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7E6D64-3F01-4712-9F40-8FB785C1D647}" type="slidenum">
              <a:rPr lang="nl-NL" smtClean="0"/>
              <a:t>‹nº›</a:t>
            </a:fld>
            <a:endParaRPr lang="nl-NL"/>
          </a:p>
        </p:txBody>
      </p:sp>
    </p:spTree>
    <p:extLst>
      <p:ext uri="{BB962C8B-B14F-4D97-AF65-F5344CB8AC3E}">
        <p14:creationId xmlns:p14="http://schemas.microsoft.com/office/powerpoint/2010/main" val="4144772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89CC812-EB43-4B25-821E-3C99F40353D3}" type="datetimeFigureOut">
              <a:rPr lang="nl-NL" smtClean="0"/>
              <a:t>31-5-2024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7E6D64-3F01-4712-9F40-8FB785C1D647}" type="slidenum">
              <a:rPr lang="nl-NL" smtClean="0"/>
              <a:t>‹nº›</a:t>
            </a:fld>
            <a:endParaRPr lang="nl-NL"/>
          </a:p>
        </p:txBody>
      </p:sp>
    </p:spTree>
    <p:extLst>
      <p:ext uri="{BB962C8B-B14F-4D97-AF65-F5344CB8AC3E}">
        <p14:creationId xmlns:p14="http://schemas.microsoft.com/office/powerpoint/2010/main" val="127822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89CC812-EB43-4B25-821E-3C99F40353D3}" type="datetimeFigureOut">
              <a:rPr lang="nl-NL" smtClean="0"/>
              <a:t>31-5-2024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7E6D64-3F01-4712-9F40-8FB785C1D647}" type="slidenum">
              <a:rPr lang="nl-NL" smtClean="0"/>
              <a:t>‹nº›</a:t>
            </a:fld>
            <a:endParaRPr lang="nl-NL"/>
          </a:p>
        </p:txBody>
      </p:sp>
    </p:spTree>
    <p:extLst>
      <p:ext uri="{BB962C8B-B14F-4D97-AF65-F5344CB8AC3E}">
        <p14:creationId xmlns:p14="http://schemas.microsoft.com/office/powerpoint/2010/main" val="22443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89CC812-EB43-4B25-821E-3C99F40353D3}" type="datetimeFigureOut">
              <a:rPr lang="nl-NL" smtClean="0"/>
              <a:t>31-5-2024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7E6D64-3F01-4712-9F40-8FB785C1D647}" type="slidenum">
              <a:rPr lang="nl-NL" smtClean="0"/>
              <a:t>‹nº›</a:t>
            </a:fld>
            <a:endParaRPr lang="nl-NL"/>
          </a:p>
        </p:txBody>
      </p:sp>
    </p:spTree>
    <p:extLst>
      <p:ext uri="{BB962C8B-B14F-4D97-AF65-F5344CB8AC3E}">
        <p14:creationId xmlns:p14="http://schemas.microsoft.com/office/powerpoint/2010/main" val="181789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189CC812-EB43-4B25-821E-3C99F40353D3}" type="datetimeFigureOut">
              <a:rPr lang="nl-NL" smtClean="0"/>
              <a:t>31-5-2024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7E6D64-3F01-4712-9F40-8FB785C1D647}" type="slidenum">
              <a:rPr lang="nl-NL" smtClean="0"/>
              <a:t>‹nº›</a:t>
            </a:fld>
            <a:endParaRPr lang="nl-NL"/>
          </a:p>
        </p:txBody>
      </p:sp>
    </p:spTree>
    <p:extLst>
      <p:ext uri="{BB962C8B-B14F-4D97-AF65-F5344CB8AC3E}">
        <p14:creationId xmlns:p14="http://schemas.microsoft.com/office/powerpoint/2010/main" val="91740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89CC812-EB43-4B25-821E-3C99F40353D3}" type="datetimeFigureOut">
              <a:rPr lang="nl-NL" smtClean="0"/>
              <a:t>31-5-2024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7E6D64-3F01-4712-9F40-8FB785C1D647}" type="slidenum">
              <a:rPr lang="nl-NL" smtClean="0"/>
              <a:t>‹nº›</a:t>
            </a:fld>
            <a:endParaRPr lang="nl-NL"/>
          </a:p>
        </p:txBody>
      </p:sp>
    </p:spTree>
    <p:extLst>
      <p:ext uri="{BB962C8B-B14F-4D97-AF65-F5344CB8AC3E}">
        <p14:creationId xmlns:p14="http://schemas.microsoft.com/office/powerpoint/2010/main" val="163701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89CC812-EB43-4B25-821E-3C99F40353D3}" type="datetimeFigureOut">
              <a:rPr lang="nl-NL" smtClean="0"/>
              <a:t>31-5-2024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7E6D64-3F01-4712-9F40-8FB785C1D647}" type="slidenum">
              <a:rPr lang="nl-NL" smtClean="0"/>
              <a:t>‹nº›</a:t>
            </a:fld>
            <a:endParaRPr lang="nl-NL"/>
          </a:p>
        </p:txBody>
      </p:sp>
    </p:spTree>
    <p:extLst>
      <p:ext uri="{BB962C8B-B14F-4D97-AF65-F5344CB8AC3E}">
        <p14:creationId xmlns:p14="http://schemas.microsoft.com/office/powerpoint/2010/main" val="418044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89CC812-EB43-4B25-821E-3C99F40353D3}" type="datetimeFigureOut">
              <a:rPr lang="nl-NL" smtClean="0"/>
              <a:t>31-5-2024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7E6D64-3F01-4712-9F40-8FB785C1D647}" type="slidenum">
              <a:rPr lang="nl-NL" smtClean="0"/>
              <a:t>‹nº›</a:t>
            </a:fld>
            <a:endParaRPr lang="nl-NL"/>
          </a:p>
        </p:txBody>
      </p:sp>
    </p:spTree>
    <p:extLst>
      <p:ext uri="{BB962C8B-B14F-4D97-AF65-F5344CB8AC3E}">
        <p14:creationId xmlns:p14="http://schemas.microsoft.com/office/powerpoint/2010/main" val="80484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CC812-EB43-4B25-821E-3C99F40353D3}" type="datetimeFigureOut">
              <a:rPr lang="nl-NL" smtClean="0"/>
              <a:t>31-5-2024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7E6D64-3F01-4712-9F40-8FB785C1D647}" type="slidenum">
              <a:rPr lang="nl-NL" smtClean="0"/>
              <a:t>‹nº›</a:t>
            </a:fld>
            <a:endParaRPr lang="nl-NL"/>
          </a:p>
        </p:txBody>
      </p:sp>
    </p:spTree>
    <p:extLst>
      <p:ext uri="{BB962C8B-B14F-4D97-AF65-F5344CB8AC3E}">
        <p14:creationId xmlns:p14="http://schemas.microsoft.com/office/powerpoint/2010/main" val="41314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89CC812-EB43-4B25-821E-3C99F40353D3}" type="datetimeFigureOut">
              <a:rPr lang="nl-NL" smtClean="0"/>
              <a:t>31-5-2024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7E6D64-3F01-4712-9F40-8FB785C1D647}" type="slidenum">
              <a:rPr lang="nl-NL" smtClean="0"/>
              <a:t>‹nº›</a:t>
            </a:fld>
            <a:endParaRPr lang="nl-NL"/>
          </a:p>
        </p:txBody>
      </p:sp>
    </p:spTree>
    <p:extLst>
      <p:ext uri="{BB962C8B-B14F-4D97-AF65-F5344CB8AC3E}">
        <p14:creationId xmlns:p14="http://schemas.microsoft.com/office/powerpoint/2010/main" val="109106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89CC812-EB43-4B25-821E-3C99F40353D3}" type="datetimeFigureOut">
              <a:rPr lang="nl-NL" smtClean="0"/>
              <a:t>31-5-2024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7E6D64-3F01-4712-9F40-8FB785C1D647}" type="slidenum">
              <a:rPr lang="nl-NL" smtClean="0"/>
              <a:t>‹nº›</a:t>
            </a:fld>
            <a:endParaRPr lang="nl-NL"/>
          </a:p>
        </p:txBody>
      </p:sp>
    </p:spTree>
    <p:extLst>
      <p:ext uri="{BB962C8B-B14F-4D97-AF65-F5344CB8AC3E}">
        <p14:creationId xmlns:p14="http://schemas.microsoft.com/office/powerpoint/2010/main" val="1968504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CC812-EB43-4B25-821E-3C99F40353D3}" type="datetimeFigureOut">
              <a:rPr lang="nl-NL" smtClean="0"/>
              <a:t>31-5-2024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E6D64-3F01-4712-9F40-8FB785C1D647}" type="slidenum">
              <a:rPr lang="nl-NL" smtClean="0"/>
              <a:t>‹nº›</a:t>
            </a:fld>
            <a:endParaRPr lang="nl-NL"/>
          </a:p>
        </p:txBody>
      </p:sp>
    </p:spTree>
    <p:extLst>
      <p:ext uri="{BB962C8B-B14F-4D97-AF65-F5344CB8AC3E}">
        <p14:creationId xmlns:p14="http://schemas.microsoft.com/office/powerpoint/2010/main" val="1039572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9" name="CaixaDeTexto 8">
            <a:extLst>
              <a:ext uri="{FF2B5EF4-FFF2-40B4-BE49-F238E27FC236}">
                <a16:creationId xmlns:a16="http://schemas.microsoft.com/office/drawing/2014/main" id="{EEC71AB3-92CD-96C1-10AC-99B577A4AA4F}"/>
              </a:ext>
            </a:extLst>
          </p:cNvPr>
          <p:cNvSpPr txBox="1"/>
          <p:nvPr/>
        </p:nvSpPr>
        <p:spPr>
          <a:xfrm>
            <a:off x="500062" y="628233"/>
            <a:ext cx="8143875" cy="2800767"/>
          </a:xfrm>
          <a:prstGeom prst="rect">
            <a:avLst/>
          </a:prstGeom>
          <a:noFill/>
        </p:spPr>
        <p:txBody>
          <a:bodyPr wrap="square" rtlCol="0">
            <a:spAutoFit/>
          </a:bodyPr>
          <a:lstStyle/>
          <a:p>
            <a:pPr algn="ctr"/>
            <a:r>
              <a:rPr lang="nl-NL" sz="2800" b="1" kern="0" dirty="0">
                <a:solidFill>
                  <a:srgbClr val="444444"/>
                </a:solidFill>
                <a:effectLst/>
                <a:latin typeface="Open Sans" panose="020B0606030504020204" pitchFamily="34" charset="0"/>
                <a:ea typeface="Times New Roman" panose="02020603050405020304" pitchFamily="18" charset="0"/>
              </a:rPr>
              <a:t>ΠCODE MICRODISC TECHNOLOGY</a:t>
            </a:r>
          </a:p>
          <a:p>
            <a:pPr algn="ctr"/>
            <a:r>
              <a:rPr lang="nl-NL" sz="2800" b="1" kern="0" dirty="0">
                <a:solidFill>
                  <a:srgbClr val="444444"/>
                </a:solidFill>
                <a:effectLst/>
                <a:latin typeface="Open Sans" panose="020B0606030504020204" pitchFamily="34" charset="0"/>
                <a:ea typeface="Times New Roman" panose="02020603050405020304" pitchFamily="18" charset="0"/>
              </a:rPr>
              <a:t> CAN BE A FAST AND SENSITIVE ALTERNATIVE FOR LUNG ADENOCARCINOMA GENOTYPING</a:t>
            </a:r>
          </a:p>
          <a:p>
            <a:pPr algn="ctr"/>
            <a:r>
              <a:rPr lang="nl-NL" sz="2800" b="1" kern="0" dirty="0">
                <a:solidFill>
                  <a:srgbClr val="444444"/>
                </a:solidFill>
                <a:effectLst/>
                <a:latin typeface="Open Sans" panose="020B0606030504020204" pitchFamily="34" charset="0"/>
                <a:ea typeface="Times New Roman" panose="02020603050405020304" pitchFamily="18" charset="0"/>
              </a:rPr>
              <a:t> COMPARABLE TO NEXT GENERATION SEQUENCING</a:t>
            </a:r>
          </a:p>
          <a:p>
            <a:pPr algn="r"/>
            <a:r>
              <a:rPr lang="nl-NL" sz="1100" kern="0" dirty="0">
                <a:solidFill>
                  <a:srgbClr val="444444"/>
                </a:solidFill>
                <a:latin typeface="Open Sans" panose="020B0606030504020204" pitchFamily="34" charset="0"/>
              </a:rPr>
              <a:t>ID 130146</a:t>
            </a:r>
          </a:p>
          <a:p>
            <a:pPr algn="r"/>
            <a:r>
              <a:rPr lang="nl-NL" sz="1100" kern="0" dirty="0">
                <a:solidFill>
                  <a:srgbClr val="444444"/>
                </a:solidFill>
                <a:latin typeface="Open Sans" panose="020B0606030504020204" pitchFamily="34" charset="0"/>
              </a:rPr>
              <a:t>34</a:t>
            </a:r>
            <a:r>
              <a:rPr lang="nl-NL" sz="1100" kern="0" baseline="30000" dirty="0">
                <a:solidFill>
                  <a:srgbClr val="444444"/>
                </a:solidFill>
                <a:latin typeface="Open Sans" panose="020B0606030504020204" pitchFamily="34" charset="0"/>
              </a:rPr>
              <a:t>o</a:t>
            </a:r>
            <a:r>
              <a:rPr lang="nl-NL" sz="1100" kern="0" dirty="0">
                <a:solidFill>
                  <a:srgbClr val="444444"/>
                </a:solidFill>
                <a:latin typeface="Open Sans" panose="020B0606030504020204" pitchFamily="34" charset="0"/>
              </a:rPr>
              <a:t> Congresso Brasileiro de Patologia</a:t>
            </a:r>
          </a:p>
          <a:p>
            <a:pPr algn="r"/>
            <a:r>
              <a:rPr lang="nl-NL" sz="1100" kern="0" dirty="0">
                <a:solidFill>
                  <a:srgbClr val="444444"/>
                </a:solidFill>
                <a:latin typeface="Open Sans" panose="020B0606030504020204" pitchFamily="34" charset="0"/>
              </a:rPr>
              <a:t>27</a:t>
            </a:r>
            <a:r>
              <a:rPr lang="nl-NL" sz="1100" kern="0" baseline="30000" dirty="0">
                <a:solidFill>
                  <a:srgbClr val="444444"/>
                </a:solidFill>
                <a:latin typeface="Open Sans" panose="020B0606030504020204" pitchFamily="34" charset="0"/>
              </a:rPr>
              <a:t>o</a:t>
            </a:r>
            <a:r>
              <a:rPr lang="nl-NL" sz="1100" kern="0" dirty="0">
                <a:solidFill>
                  <a:srgbClr val="444444"/>
                </a:solidFill>
                <a:latin typeface="Open Sans" panose="020B0606030504020204" pitchFamily="34" charset="0"/>
              </a:rPr>
              <a:t> Congresso Brasileiro de Citopatologia</a:t>
            </a:r>
            <a:endParaRPr lang="nl-NL" sz="1050" dirty="0"/>
          </a:p>
        </p:txBody>
      </p:sp>
      <p:sp>
        <p:nvSpPr>
          <p:cNvPr id="10" name="CaixaDeTexto 9">
            <a:extLst>
              <a:ext uri="{FF2B5EF4-FFF2-40B4-BE49-F238E27FC236}">
                <a16:creationId xmlns:a16="http://schemas.microsoft.com/office/drawing/2014/main" id="{4B2DFF33-CD85-BD74-5758-C98F23F6A4FB}"/>
              </a:ext>
            </a:extLst>
          </p:cNvPr>
          <p:cNvSpPr txBox="1"/>
          <p:nvPr/>
        </p:nvSpPr>
        <p:spPr>
          <a:xfrm>
            <a:off x="1200150" y="3486150"/>
            <a:ext cx="6848475" cy="2400657"/>
          </a:xfrm>
          <a:prstGeom prst="rect">
            <a:avLst/>
          </a:prstGeom>
          <a:noFill/>
        </p:spPr>
        <p:txBody>
          <a:bodyPr wrap="square" rtlCol="0">
            <a:spAutoFit/>
          </a:bodyPr>
          <a:lstStyle/>
          <a:p>
            <a:pPr algn="ctr"/>
            <a:r>
              <a:rPr lang="nl-NL" sz="1600" kern="0" dirty="0">
                <a:solidFill>
                  <a:srgbClr val="444444"/>
                </a:solidFill>
                <a:effectLst/>
                <a:latin typeface="Open Sans" panose="020B0606030504020204" pitchFamily="34" charset="0"/>
                <a:ea typeface="Times New Roman" panose="02020603050405020304" pitchFamily="18" charset="0"/>
              </a:rPr>
              <a:t>Ibere Cauduro Soares</a:t>
            </a:r>
            <a:r>
              <a:rPr lang="nl-NL" sz="1600" kern="0" baseline="30000" dirty="0">
                <a:solidFill>
                  <a:srgbClr val="444444"/>
                </a:solidFill>
                <a:effectLst/>
                <a:latin typeface="Open Sans" panose="020B0606030504020204" pitchFamily="34" charset="0"/>
                <a:ea typeface="Times New Roman" panose="02020603050405020304" pitchFamily="18" charset="0"/>
              </a:rPr>
              <a:t>1</a:t>
            </a:r>
            <a:r>
              <a:rPr lang="nl-NL" sz="1600" kern="0" dirty="0">
                <a:solidFill>
                  <a:srgbClr val="444444"/>
                </a:solidFill>
                <a:effectLst/>
                <a:latin typeface="Open Sans" panose="020B0606030504020204" pitchFamily="34" charset="0"/>
                <a:ea typeface="Times New Roman" panose="02020603050405020304" pitchFamily="18" charset="0"/>
              </a:rPr>
              <a:t> </a:t>
            </a:r>
          </a:p>
          <a:p>
            <a:pPr algn="ctr"/>
            <a:r>
              <a:rPr lang="nl-NL" sz="1000" kern="0" dirty="0">
                <a:solidFill>
                  <a:srgbClr val="444444"/>
                </a:solidFill>
                <a:latin typeface="Open Sans" panose="020B0606030504020204" pitchFamily="34" charset="0"/>
                <a:ea typeface="Times New Roman" panose="02020603050405020304" pitchFamily="18" charset="0"/>
              </a:rPr>
              <a:t>i</a:t>
            </a:r>
            <a:r>
              <a:rPr lang="nl-NL" sz="1000" kern="0" dirty="0">
                <a:solidFill>
                  <a:srgbClr val="444444"/>
                </a:solidFill>
                <a:effectLst/>
                <a:latin typeface="Open Sans" panose="020B0606030504020204" pitchFamily="34" charset="0"/>
                <a:ea typeface="Times New Roman" panose="02020603050405020304" pitchFamily="18" charset="0"/>
              </a:rPr>
              <a:t>bere.soares@hc.fm.usp.br</a:t>
            </a:r>
          </a:p>
          <a:p>
            <a:pPr algn="ctr"/>
            <a:r>
              <a:rPr lang="nl-NL" sz="1600" kern="0" dirty="0">
                <a:solidFill>
                  <a:srgbClr val="444444"/>
                </a:solidFill>
                <a:effectLst/>
                <a:latin typeface="Open Sans" panose="020B0606030504020204" pitchFamily="34" charset="0"/>
                <a:ea typeface="Times New Roman" panose="02020603050405020304" pitchFamily="18" charset="0"/>
              </a:rPr>
              <a:t>Tarcia Augusto da Costa Barboza de Carvalho</a:t>
            </a:r>
            <a:r>
              <a:rPr lang="nl-NL" sz="1600" kern="0" baseline="30000" dirty="0">
                <a:solidFill>
                  <a:srgbClr val="444444"/>
                </a:solidFill>
                <a:effectLst/>
                <a:latin typeface="Open Sans" panose="020B0606030504020204" pitchFamily="34" charset="0"/>
                <a:ea typeface="Times New Roman" panose="02020603050405020304" pitchFamily="18" charset="0"/>
              </a:rPr>
              <a:t>1</a:t>
            </a:r>
            <a:r>
              <a:rPr lang="nl-NL" sz="1600" kern="0" dirty="0">
                <a:solidFill>
                  <a:srgbClr val="444444"/>
                </a:solidFill>
                <a:effectLst/>
                <a:latin typeface="Open Sans" panose="020B0606030504020204" pitchFamily="34" charset="0"/>
                <a:ea typeface="Times New Roman" panose="02020603050405020304" pitchFamily="18" charset="0"/>
              </a:rPr>
              <a:t> </a:t>
            </a:r>
          </a:p>
          <a:p>
            <a:pPr algn="ctr"/>
            <a:r>
              <a:rPr lang="nl-NL" sz="1600" kern="0" dirty="0">
                <a:solidFill>
                  <a:srgbClr val="444444"/>
                </a:solidFill>
                <a:effectLst/>
                <a:latin typeface="Open Sans" panose="020B0606030504020204" pitchFamily="34" charset="0"/>
                <a:ea typeface="Times New Roman" panose="02020603050405020304" pitchFamily="18" charset="0"/>
              </a:rPr>
              <a:t>Sandra Satie Koide</a:t>
            </a:r>
            <a:r>
              <a:rPr lang="nl-NL" sz="1600" kern="0" baseline="30000" dirty="0">
                <a:solidFill>
                  <a:srgbClr val="444444"/>
                </a:solidFill>
                <a:effectLst/>
                <a:latin typeface="Open Sans" panose="020B0606030504020204" pitchFamily="34" charset="0"/>
                <a:ea typeface="Times New Roman" panose="02020603050405020304" pitchFamily="18" charset="0"/>
              </a:rPr>
              <a:t>2</a:t>
            </a:r>
            <a:br>
              <a:rPr lang="nl-NL" sz="1600" kern="0" dirty="0">
                <a:solidFill>
                  <a:srgbClr val="444444"/>
                </a:solidFill>
                <a:effectLst/>
                <a:latin typeface="Open Sans" panose="020B0606030504020204" pitchFamily="34" charset="0"/>
                <a:ea typeface="Times New Roman" panose="02020603050405020304" pitchFamily="18" charset="0"/>
              </a:rPr>
            </a:br>
            <a:r>
              <a:rPr lang="nl-NL" sz="1600" kern="0" dirty="0">
                <a:solidFill>
                  <a:srgbClr val="444444"/>
                </a:solidFill>
                <a:effectLst/>
                <a:latin typeface="Open Sans" panose="020B0606030504020204" pitchFamily="34" charset="0"/>
                <a:ea typeface="Times New Roman" panose="02020603050405020304" pitchFamily="18" charset="0"/>
              </a:rPr>
              <a:t>Evandro Sobroza de Mello</a:t>
            </a:r>
            <a:r>
              <a:rPr lang="nl-NL" sz="1600" kern="0" baseline="30000" dirty="0">
                <a:solidFill>
                  <a:srgbClr val="444444"/>
                </a:solidFill>
                <a:effectLst/>
                <a:latin typeface="Open Sans" panose="020B0606030504020204" pitchFamily="34" charset="0"/>
                <a:ea typeface="Times New Roman" panose="02020603050405020304" pitchFamily="18" charset="0"/>
              </a:rPr>
              <a:t>1</a:t>
            </a:r>
            <a:r>
              <a:rPr lang="nl-NL" sz="1600" kern="0" dirty="0">
                <a:solidFill>
                  <a:srgbClr val="444444"/>
                </a:solidFill>
                <a:effectLst/>
                <a:latin typeface="Open Sans" panose="020B0606030504020204" pitchFamily="34" charset="0"/>
                <a:ea typeface="Times New Roman" panose="02020603050405020304" pitchFamily="18" charset="0"/>
              </a:rPr>
              <a:t> </a:t>
            </a:r>
          </a:p>
          <a:p>
            <a:endParaRPr lang="nl-NL" sz="1600" kern="0" dirty="0">
              <a:solidFill>
                <a:srgbClr val="444444"/>
              </a:solidFill>
              <a:effectLst/>
              <a:latin typeface="Open Sans" panose="020B0606030504020204" pitchFamily="34" charset="0"/>
              <a:ea typeface="Times New Roman" panose="02020603050405020304" pitchFamily="18" charset="0"/>
            </a:endParaRPr>
          </a:p>
          <a:p>
            <a:pPr algn="r"/>
            <a:r>
              <a:rPr lang="nl-NL" sz="1200" i="1" kern="0" dirty="0">
                <a:solidFill>
                  <a:srgbClr val="444444"/>
                </a:solidFill>
                <a:latin typeface="Open Sans" panose="020B0606030504020204" pitchFamily="34" charset="0"/>
                <a:ea typeface="Times New Roman" panose="02020603050405020304" pitchFamily="18" charset="0"/>
              </a:rPr>
              <a:t>1 </a:t>
            </a:r>
            <a:r>
              <a:rPr lang="nl-NL" sz="1200" i="1" kern="0" dirty="0">
                <a:solidFill>
                  <a:srgbClr val="444444"/>
                </a:solidFill>
                <a:effectLst/>
                <a:latin typeface="Open Sans" panose="020B0606030504020204" pitchFamily="34" charset="0"/>
                <a:ea typeface="Times New Roman" panose="02020603050405020304" pitchFamily="18" charset="0"/>
              </a:rPr>
              <a:t>Patologia Molecular, Laboratório de Patologia, Instituto do Câncer do Estado de São Paulo</a:t>
            </a:r>
          </a:p>
          <a:p>
            <a:pPr algn="r"/>
            <a:r>
              <a:rPr lang="nl-NL" sz="1200" i="1" kern="0" dirty="0">
                <a:solidFill>
                  <a:srgbClr val="444444"/>
                </a:solidFill>
                <a:effectLst/>
                <a:latin typeface="Open Sans" panose="020B0606030504020204" pitchFamily="34" charset="0"/>
                <a:ea typeface="Times New Roman" panose="02020603050405020304" pitchFamily="18" charset="0"/>
              </a:rPr>
              <a:t> ICESP, University of São Paulo School of Medicine (FMUSP), São Paulo SP, Brazil.</a:t>
            </a:r>
          </a:p>
          <a:p>
            <a:pPr algn="r"/>
            <a:r>
              <a:rPr lang="nl-NL" sz="1200" i="1" kern="0" dirty="0">
                <a:solidFill>
                  <a:srgbClr val="444444"/>
                </a:solidFill>
                <a:latin typeface="Open Sans" panose="020B0606030504020204" pitchFamily="34" charset="0"/>
              </a:rPr>
              <a:t>2 </a:t>
            </a:r>
            <a:r>
              <a:rPr lang="nl-NL" sz="1200" i="1" kern="0" dirty="0">
                <a:solidFill>
                  <a:srgbClr val="444444"/>
                </a:solidFill>
                <a:effectLst/>
                <a:latin typeface="Open Sans" panose="020B0606030504020204" pitchFamily="34" charset="0"/>
                <a:ea typeface="Times New Roman" panose="02020603050405020304" pitchFamily="18" charset="0"/>
              </a:rPr>
              <a:t>Oncoclinicas, São Paulo SP, Brazil.</a:t>
            </a:r>
          </a:p>
          <a:p>
            <a:pPr algn="r"/>
            <a:endParaRPr lang="nl-NL" sz="1200" kern="0" dirty="0">
              <a:solidFill>
                <a:srgbClr val="444444"/>
              </a:solidFill>
              <a:latin typeface="Open Sans" panose="020B0606030504020204" pitchFamily="34" charset="0"/>
            </a:endParaRPr>
          </a:p>
          <a:p>
            <a:pPr algn="r"/>
            <a:r>
              <a:rPr lang="nl-NL" sz="1200" b="1" kern="0" dirty="0">
                <a:solidFill>
                  <a:srgbClr val="444444"/>
                </a:solidFill>
                <a:latin typeface="Open Sans" panose="020B0606030504020204" pitchFamily="34" charset="0"/>
              </a:rPr>
              <a:t>Funding: Biomedica and PlexBio</a:t>
            </a:r>
            <a:endParaRPr lang="nl-NL" sz="1200" b="1" dirty="0"/>
          </a:p>
        </p:txBody>
      </p:sp>
    </p:spTree>
    <p:extLst>
      <p:ext uri="{BB962C8B-B14F-4D97-AF65-F5344CB8AC3E}">
        <p14:creationId xmlns:p14="http://schemas.microsoft.com/office/powerpoint/2010/main" val="1171560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7734300" y="180975"/>
            <a:ext cx="1409700" cy="369332"/>
          </a:xfrm>
          <a:prstGeom prst="rect">
            <a:avLst/>
          </a:prstGeom>
          <a:noFill/>
          <a:ln w="28575">
            <a:solidFill>
              <a:schemeClr val="tx1"/>
            </a:solidFill>
          </a:ln>
        </p:spPr>
        <p:txBody>
          <a:bodyPr wrap="square" rtlCol="0">
            <a:spAutoFit/>
          </a:bodyPr>
          <a:lstStyle/>
          <a:p>
            <a:pPr algn="r"/>
            <a:r>
              <a:rPr lang="pt-BR" dirty="0" err="1"/>
              <a:t>Methods</a:t>
            </a:r>
            <a:endParaRPr lang="nl-NL" dirty="0"/>
          </a:p>
        </p:txBody>
      </p:sp>
      <p:sp>
        <p:nvSpPr>
          <p:cNvPr id="2" name="CaixaDeTexto 1">
            <a:extLst>
              <a:ext uri="{FF2B5EF4-FFF2-40B4-BE49-F238E27FC236}">
                <a16:creationId xmlns:a16="http://schemas.microsoft.com/office/drawing/2014/main" id="{3D554B90-219F-C05D-B47E-C6EA17486806}"/>
              </a:ext>
            </a:extLst>
          </p:cNvPr>
          <p:cNvSpPr txBox="1"/>
          <p:nvPr/>
        </p:nvSpPr>
        <p:spPr>
          <a:xfrm>
            <a:off x="1395412" y="1202209"/>
            <a:ext cx="6353175" cy="4154984"/>
          </a:xfrm>
          <a:prstGeom prst="rect">
            <a:avLst/>
          </a:prstGeom>
          <a:noFill/>
        </p:spPr>
        <p:txBody>
          <a:bodyPr wrap="square" rtlCol="0">
            <a:spAutoFit/>
          </a:bodyPr>
          <a:lstStyle/>
          <a:p>
            <a:r>
              <a:rPr lang="en-US" sz="2400" dirty="0"/>
              <a:t>After DNA extraction from LA formalin fixed paraffin embedded samples, twelve actionable variant </a:t>
            </a:r>
            <a:r>
              <a:rPr lang="en-US" sz="2400" i="1" dirty="0"/>
              <a:t>EGFR, KRAS, NRAS, ERBB2</a:t>
            </a:r>
            <a:r>
              <a:rPr lang="en-US" sz="2400" dirty="0"/>
              <a:t> positive cases by NGS capture assay (a </a:t>
            </a:r>
            <a:r>
              <a:rPr lang="en-US" sz="2400" dirty="0" err="1"/>
              <a:t>SureSelect</a:t>
            </a:r>
            <a:r>
              <a:rPr lang="en-US" sz="2400" dirty="0"/>
              <a:t> XTHS2 Agilent 40 genes customized panel) collected in a two-month period (December 2023-January 2024) were subsequently tested with a genotyping πCode </a:t>
            </a:r>
            <a:r>
              <a:rPr lang="en-US" sz="2400" dirty="0" err="1"/>
              <a:t>Microdisc</a:t>
            </a:r>
            <a:r>
              <a:rPr lang="en-US" sz="2400" dirty="0"/>
              <a:t> Technology assay (</a:t>
            </a:r>
            <a:r>
              <a:rPr lang="en-US" sz="2400" dirty="0" err="1"/>
              <a:t>IntelliPlex</a:t>
            </a:r>
            <a:r>
              <a:rPr lang="en-US" sz="2400" dirty="0"/>
              <a:t> lung cancer panel – DNA, </a:t>
            </a:r>
            <a:r>
              <a:rPr lang="en-US" sz="2400" dirty="0" err="1"/>
              <a:t>PlexBio</a:t>
            </a:r>
            <a:r>
              <a:rPr lang="en-US" sz="2400" dirty="0"/>
              <a:t>). The bench time needed for this πCMT assay was around 6 hours.</a:t>
            </a:r>
            <a:endParaRPr lang="nl-NL" sz="2400" dirty="0"/>
          </a:p>
        </p:txBody>
      </p:sp>
    </p:spTree>
    <p:extLst>
      <p:ext uri="{BB962C8B-B14F-4D97-AF65-F5344CB8AC3E}">
        <p14:creationId xmlns:p14="http://schemas.microsoft.com/office/powerpoint/2010/main" val="293795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7734300" y="180975"/>
            <a:ext cx="1409700" cy="369332"/>
          </a:xfrm>
          <a:prstGeom prst="rect">
            <a:avLst/>
          </a:prstGeom>
          <a:noFill/>
          <a:ln w="28575">
            <a:solidFill>
              <a:schemeClr val="tx1"/>
            </a:solidFill>
          </a:ln>
        </p:spPr>
        <p:txBody>
          <a:bodyPr wrap="square" rtlCol="0">
            <a:spAutoFit/>
          </a:bodyPr>
          <a:lstStyle/>
          <a:p>
            <a:pPr algn="r"/>
            <a:r>
              <a:rPr lang="pt-BR" dirty="0" err="1"/>
              <a:t>Methods</a:t>
            </a:r>
            <a:endParaRPr lang="nl-NL" dirty="0"/>
          </a:p>
        </p:txBody>
      </p:sp>
      <p:pic>
        <p:nvPicPr>
          <p:cNvPr id="2" name="Imagem 1">
            <a:extLst>
              <a:ext uri="{FF2B5EF4-FFF2-40B4-BE49-F238E27FC236}">
                <a16:creationId xmlns:a16="http://schemas.microsoft.com/office/drawing/2014/main" id="{BF9274CA-0237-73F3-0D1C-3F8233B64FE6}"/>
              </a:ext>
            </a:extLst>
          </p:cNvPr>
          <p:cNvPicPr>
            <a:picLocks noChangeAspect="1"/>
          </p:cNvPicPr>
          <p:nvPr/>
        </p:nvPicPr>
        <p:blipFill>
          <a:blip r:embed="rId4"/>
          <a:stretch>
            <a:fillRect/>
          </a:stretch>
        </p:blipFill>
        <p:spPr>
          <a:xfrm>
            <a:off x="1078230" y="1950720"/>
            <a:ext cx="6987540" cy="2956560"/>
          </a:xfrm>
          <a:prstGeom prst="rect">
            <a:avLst/>
          </a:prstGeom>
        </p:spPr>
      </p:pic>
    </p:spTree>
    <p:extLst>
      <p:ext uri="{BB962C8B-B14F-4D97-AF65-F5344CB8AC3E}">
        <p14:creationId xmlns:p14="http://schemas.microsoft.com/office/powerpoint/2010/main" val="2612032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7734300" y="180975"/>
            <a:ext cx="1409700" cy="369332"/>
          </a:xfrm>
          <a:prstGeom prst="rect">
            <a:avLst/>
          </a:prstGeom>
          <a:noFill/>
          <a:ln w="28575">
            <a:solidFill>
              <a:schemeClr val="tx1"/>
            </a:solidFill>
          </a:ln>
        </p:spPr>
        <p:txBody>
          <a:bodyPr wrap="square" rtlCol="0">
            <a:spAutoFit/>
          </a:bodyPr>
          <a:lstStyle/>
          <a:p>
            <a:pPr algn="r"/>
            <a:r>
              <a:rPr lang="pt-BR" dirty="0" err="1"/>
              <a:t>Methods</a:t>
            </a:r>
            <a:endParaRPr lang="nl-NL" dirty="0"/>
          </a:p>
        </p:txBody>
      </p:sp>
      <p:pic>
        <p:nvPicPr>
          <p:cNvPr id="2" name="Imagem 1">
            <a:extLst>
              <a:ext uri="{FF2B5EF4-FFF2-40B4-BE49-F238E27FC236}">
                <a16:creationId xmlns:a16="http://schemas.microsoft.com/office/drawing/2014/main" id="{41748CDC-CEC1-A22A-EEC3-E6DCFB629329}"/>
              </a:ext>
            </a:extLst>
          </p:cNvPr>
          <p:cNvPicPr>
            <a:picLocks noChangeAspect="1"/>
          </p:cNvPicPr>
          <p:nvPr/>
        </p:nvPicPr>
        <p:blipFill>
          <a:blip r:embed="rId4"/>
          <a:stretch>
            <a:fillRect/>
          </a:stretch>
        </p:blipFill>
        <p:spPr>
          <a:xfrm>
            <a:off x="2017469" y="718060"/>
            <a:ext cx="5109061" cy="4587150"/>
          </a:xfrm>
          <a:prstGeom prst="rect">
            <a:avLst/>
          </a:prstGeom>
        </p:spPr>
      </p:pic>
      <p:sp>
        <p:nvSpPr>
          <p:cNvPr id="7" name="CaixaDeTexto 6">
            <a:extLst>
              <a:ext uri="{FF2B5EF4-FFF2-40B4-BE49-F238E27FC236}">
                <a16:creationId xmlns:a16="http://schemas.microsoft.com/office/drawing/2014/main" id="{BD0AEA5D-0710-562F-560F-B572A3CCCA99}"/>
              </a:ext>
            </a:extLst>
          </p:cNvPr>
          <p:cNvSpPr txBox="1"/>
          <p:nvPr/>
        </p:nvSpPr>
        <p:spPr>
          <a:xfrm>
            <a:off x="2611225" y="254524"/>
            <a:ext cx="4091233" cy="369332"/>
          </a:xfrm>
          <a:prstGeom prst="rect">
            <a:avLst/>
          </a:prstGeom>
          <a:noFill/>
        </p:spPr>
        <p:txBody>
          <a:bodyPr wrap="square" rtlCol="0">
            <a:spAutoFit/>
          </a:bodyPr>
          <a:lstStyle/>
          <a:p>
            <a:pPr algn="ctr"/>
            <a:r>
              <a:rPr lang="en-US" sz="1800" dirty="0" err="1"/>
              <a:t>IntelliPlex</a:t>
            </a:r>
            <a:r>
              <a:rPr lang="en-US" sz="1800" dirty="0"/>
              <a:t> lung cancer panel – DNA</a:t>
            </a:r>
            <a:endParaRPr lang="nl-NL" dirty="0"/>
          </a:p>
        </p:txBody>
      </p:sp>
    </p:spTree>
    <p:extLst>
      <p:ext uri="{BB962C8B-B14F-4D97-AF65-F5344CB8AC3E}">
        <p14:creationId xmlns:p14="http://schemas.microsoft.com/office/powerpoint/2010/main" val="1254617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7734300" y="180975"/>
            <a:ext cx="1409700" cy="369332"/>
          </a:xfrm>
          <a:prstGeom prst="rect">
            <a:avLst/>
          </a:prstGeom>
          <a:noFill/>
          <a:ln w="28575">
            <a:solidFill>
              <a:schemeClr val="tx1"/>
            </a:solidFill>
          </a:ln>
        </p:spPr>
        <p:txBody>
          <a:bodyPr wrap="square" rtlCol="0">
            <a:spAutoFit/>
          </a:bodyPr>
          <a:lstStyle/>
          <a:p>
            <a:pPr algn="r"/>
            <a:r>
              <a:rPr lang="pt-BR" dirty="0" err="1"/>
              <a:t>Methods</a:t>
            </a:r>
            <a:endParaRPr lang="nl-NL" dirty="0"/>
          </a:p>
        </p:txBody>
      </p:sp>
      <p:pic>
        <p:nvPicPr>
          <p:cNvPr id="2" name="Imagem 1">
            <a:extLst>
              <a:ext uri="{FF2B5EF4-FFF2-40B4-BE49-F238E27FC236}">
                <a16:creationId xmlns:a16="http://schemas.microsoft.com/office/drawing/2014/main" id="{41748CDC-CEC1-A22A-EEC3-E6DCFB629329}"/>
              </a:ext>
            </a:extLst>
          </p:cNvPr>
          <p:cNvPicPr>
            <a:picLocks noChangeAspect="1"/>
          </p:cNvPicPr>
          <p:nvPr/>
        </p:nvPicPr>
        <p:blipFill>
          <a:blip r:embed="rId4"/>
          <a:stretch>
            <a:fillRect/>
          </a:stretch>
        </p:blipFill>
        <p:spPr>
          <a:xfrm>
            <a:off x="5345643" y="1540347"/>
            <a:ext cx="3703955" cy="3325581"/>
          </a:xfrm>
          <a:prstGeom prst="rect">
            <a:avLst/>
          </a:prstGeom>
        </p:spPr>
      </p:pic>
      <p:sp>
        <p:nvSpPr>
          <p:cNvPr id="7" name="CaixaDeTexto 6">
            <a:extLst>
              <a:ext uri="{FF2B5EF4-FFF2-40B4-BE49-F238E27FC236}">
                <a16:creationId xmlns:a16="http://schemas.microsoft.com/office/drawing/2014/main" id="{BD0AEA5D-0710-562F-560F-B572A3CCCA99}"/>
              </a:ext>
            </a:extLst>
          </p:cNvPr>
          <p:cNvSpPr txBox="1"/>
          <p:nvPr/>
        </p:nvSpPr>
        <p:spPr>
          <a:xfrm>
            <a:off x="4958365" y="1094248"/>
            <a:ext cx="4091233" cy="369332"/>
          </a:xfrm>
          <a:prstGeom prst="rect">
            <a:avLst/>
          </a:prstGeom>
          <a:noFill/>
        </p:spPr>
        <p:txBody>
          <a:bodyPr wrap="square" rtlCol="0">
            <a:spAutoFit/>
          </a:bodyPr>
          <a:lstStyle/>
          <a:p>
            <a:pPr algn="ctr"/>
            <a:r>
              <a:rPr lang="en-US" sz="1800" dirty="0" err="1"/>
              <a:t>IntelliPlex</a:t>
            </a:r>
            <a:r>
              <a:rPr lang="en-US" sz="1800" dirty="0"/>
              <a:t> lung cancer panel – DNA</a:t>
            </a:r>
            <a:endParaRPr lang="nl-NL" dirty="0"/>
          </a:p>
        </p:txBody>
      </p:sp>
      <p:pic>
        <p:nvPicPr>
          <p:cNvPr id="10" name="Imagem 9">
            <a:extLst>
              <a:ext uri="{FF2B5EF4-FFF2-40B4-BE49-F238E27FC236}">
                <a16:creationId xmlns:a16="http://schemas.microsoft.com/office/drawing/2014/main" id="{FE785617-5960-33F3-6A9E-B2F5951525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04371"/>
            <a:ext cx="5240860" cy="3275025"/>
          </a:xfrm>
          <a:prstGeom prst="rect">
            <a:avLst/>
          </a:prstGeom>
        </p:spPr>
      </p:pic>
      <p:sp>
        <p:nvSpPr>
          <p:cNvPr id="11" name="CaixaDeTexto 10">
            <a:extLst>
              <a:ext uri="{FF2B5EF4-FFF2-40B4-BE49-F238E27FC236}">
                <a16:creationId xmlns:a16="http://schemas.microsoft.com/office/drawing/2014/main" id="{8438F20F-9F9D-4E83-EB84-599ED49F1072}"/>
              </a:ext>
            </a:extLst>
          </p:cNvPr>
          <p:cNvSpPr txBox="1"/>
          <p:nvPr/>
        </p:nvSpPr>
        <p:spPr>
          <a:xfrm>
            <a:off x="4697696" y="5015557"/>
            <a:ext cx="1527143" cy="307777"/>
          </a:xfrm>
          <a:prstGeom prst="rect">
            <a:avLst/>
          </a:prstGeom>
          <a:noFill/>
        </p:spPr>
        <p:txBody>
          <a:bodyPr wrap="square" rtlCol="0">
            <a:spAutoFit/>
          </a:bodyPr>
          <a:lstStyle/>
          <a:p>
            <a:r>
              <a:rPr lang="pt-BR" sz="1400" dirty="0" err="1"/>
              <a:t>References</a:t>
            </a:r>
            <a:r>
              <a:rPr lang="pt-BR" sz="1400" dirty="0"/>
              <a:t>: </a:t>
            </a:r>
            <a:r>
              <a:rPr lang="pt-BR" baseline="30000" dirty="0"/>
              <a:t>4,5</a:t>
            </a:r>
            <a:endParaRPr lang="nl-NL" baseline="30000" dirty="0"/>
          </a:p>
        </p:txBody>
      </p:sp>
    </p:spTree>
    <p:extLst>
      <p:ext uri="{BB962C8B-B14F-4D97-AF65-F5344CB8AC3E}">
        <p14:creationId xmlns:p14="http://schemas.microsoft.com/office/powerpoint/2010/main" val="182592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369332"/>
          </a:xfrm>
          <a:prstGeom prst="rect">
            <a:avLst/>
          </a:prstGeom>
          <a:noFill/>
          <a:ln w="28575">
            <a:solidFill>
              <a:schemeClr val="tx1"/>
            </a:solidFill>
          </a:ln>
        </p:spPr>
        <p:txBody>
          <a:bodyPr wrap="square" rtlCol="0">
            <a:spAutoFit/>
          </a:bodyPr>
          <a:lstStyle/>
          <a:p>
            <a:pPr algn="r"/>
            <a:r>
              <a:rPr lang="pt-BR" dirty="0" err="1"/>
              <a:t>Results</a:t>
            </a:r>
            <a:r>
              <a:rPr lang="pt-BR" dirty="0"/>
              <a:t> </a:t>
            </a:r>
            <a:r>
              <a:rPr lang="pt-BR" dirty="0" err="1"/>
              <a:t>and</a:t>
            </a:r>
            <a:r>
              <a:rPr lang="pt-BR" dirty="0"/>
              <a:t> </a:t>
            </a:r>
            <a:r>
              <a:rPr lang="pt-BR" dirty="0" err="1"/>
              <a:t>Discussion</a:t>
            </a:r>
            <a:endParaRPr lang="nl-NL" dirty="0"/>
          </a:p>
        </p:txBody>
      </p:sp>
      <p:graphicFrame>
        <p:nvGraphicFramePr>
          <p:cNvPr id="7" name="Tabela 6">
            <a:extLst>
              <a:ext uri="{FF2B5EF4-FFF2-40B4-BE49-F238E27FC236}">
                <a16:creationId xmlns:a16="http://schemas.microsoft.com/office/drawing/2014/main" id="{2E2BFFAF-1132-31CD-85E4-366DF3454457}"/>
              </a:ext>
            </a:extLst>
          </p:cNvPr>
          <p:cNvGraphicFramePr>
            <a:graphicFrameLocks noGrp="1"/>
          </p:cNvGraphicFramePr>
          <p:nvPr>
            <p:extLst>
              <p:ext uri="{D42A27DB-BD31-4B8C-83A1-F6EECF244321}">
                <p14:modId xmlns:p14="http://schemas.microsoft.com/office/powerpoint/2010/main" val="2326023554"/>
              </p:ext>
            </p:extLst>
          </p:nvPr>
        </p:nvGraphicFramePr>
        <p:xfrm>
          <a:off x="726645" y="982226"/>
          <a:ext cx="7795185" cy="4060124"/>
        </p:xfrm>
        <a:graphic>
          <a:graphicData uri="http://schemas.openxmlformats.org/drawingml/2006/table">
            <a:tbl>
              <a:tblPr firstRow="1" bandRow="1">
                <a:tableStyleId>{5C22544A-7EE6-4342-B048-85BDC9FD1C3A}</a:tableStyleId>
              </a:tblPr>
              <a:tblGrid>
                <a:gridCol w="2598395">
                  <a:extLst>
                    <a:ext uri="{9D8B030D-6E8A-4147-A177-3AD203B41FA5}">
                      <a16:colId xmlns:a16="http://schemas.microsoft.com/office/drawing/2014/main" val="3585617374"/>
                    </a:ext>
                  </a:extLst>
                </a:gridCol>
                <a:gridCol w="2598395">
                  <a:extLst>
                    <a:ext uri="{9D8B030D-6E8A-4147-A177-3AD203B41FA5}">
                      <a16:colId xmlns:a16="http://schemas.microsoft.com/office/drawing/2014/main" val="1685658309"/>
                    </a:ext>
                  </a:extLst>
                </a:gridCol>
                <a:gridCol w="2598395">
                  <a:extLst>
                    <a:ext uri="{9D8B030D-6E8A-4147-A177-3AD203B41FA5}">
                      <a16:colId xmlns:a16="http://schemas.microsoft.com/office/drawing/2014/main" val="3932513475"/>
                    </a:ext>
                  </a:extLst>
                </a:gridCol>
              </a:tblGrid>
              <a:tr h="786431">
                <a:tc>
                  <a:txBody>
                    <a:bodyPr/>
                    <a:lstStyle/>
                    <a:p>
                      <a:r>
                        <a:rPr lang="pt-BR" dirty="0"/>
                        <a:t>Gene</a:t>
                      </a:r>
                      <a:endParaRPr lang="nl-NL" dirty="0"/>
                    </a:p>
                  </a:txBody>
                  <a:tcPr/>
                </a:tc>
                <a:tc>
                  <a:txBody>
                    <a:bodyPr/>
                    <a:lstStyle/>
                    <a:p>
                      <a:r>
                        <a:rPr lang="pt-BR" dirty="0"/>
                        <a:t>n</a:t>
                      </a:r>
                      <a:endParaRPr lang="nl-NL" dirty="0"/>
                    </a:p>
                  </a:txBody>
                  <a:tcPr/>
                </a:tc>
                <a:tc>
                  <a:txBody>
                    <a:bodyPr/>
                    <a:lstStyle/>
                    <a:p>
                      <a:r>
                        <a:rPr lang="pt-BR" dirty="0" err="1"/>
                        <a:t>Variants</a:t>
                      </a:r>
                      <a:endParaRPr lang="nl-NL" dirty="0"/>
                    </a:p>
                  </a:txBody>
                  <a:tcPr/>
                </a:tc>
                <a:extLst>
                  <a:ext uri="{0D108BD9-81ED-4DB2-BD59-A6C34878D82A}">
                    <a16:rowId xmlns:a16="http://schemas.microsoft.com/office/drawing/2014/main" val="1295895506"/>
                  </a:ext>
                </a:extLst>
              </a:tr>
              <a:tr h="786431">
                <a:tc>
                  <a:txBody>
                    <a:bodyPr/>
                    <a:lstStyle/>
                    <a:p>
                      <a:r>
                        <a:rPr lang="pt-BR" i="1" dirty="0"/>
                        <a:t>EGFR</a:t>
                      </a:r>
                      <a:endParaRPr lang="nl-NL" i="1" dirty="0"/>
                    </a:p>
                  </a:txBody>
                  <a:tcPr/>
                </a:tc>
                <a:tc>
                  <a:txBody>
                    <a:bodyPr/>
                    <a:lstStyle/>
                    <a:p>
                      <a:r>
                        <a:rPr lang="pt-BR" dirty="0"/>
                        <a:t>7</a:t>
                      </a:r>
                      <a:endParaRPr lang="nl-NL" dirty="0"/>
                    </a:p>
                  </a:txBody>
                  <a:tcPr/>
                </a:tc>
                <a:tc>
                  <a:txBody>
                    <a:bodyPr/>
                    <a:lstStyle/>
                    <a:p>
                      <a:r>
                        <a:rPr lang="pt-BR" dirty="0"/>
                        <a:t>(3) L858R</a:t>
                      </a:r>
                    </a:p>
                    <a:p>
                      <a:r>
                        <a:rPr lang="nl-NL" dirty="0"/>
                        <a:t>(3 ≠) exon 19 deletions</a:t>
                      </a:r>
                    </a:p>
                    <a:p>
                      <a:r>
                        <a:rPr lang="nl-NL" dirty="0"/>
                        <a:t>L858R and V689L</a:t>
                      </a:r>
                    </a:p>
                  </a:txBody>
                  <a:tcPr/>
                </a:tc>
                <a:extLst>
                  <a:ext uri="{0D108BD9-81ED-4DB2-BD59-A6C34878D82A}">
                    <a16:rowId xmlns:a16="http://schemas.microsoft.com/office/drawing/2014/main" val="2839224390"/>
                  </a:ext>
                </a:extLst>
              </a:tr>
              <a:tr h="786431">
                <a:tc>
                  <a:txBody>
                    <a:bodyPr/>
                    <a:lstStyle/>
                    <a:p>
                      <a:r>
                        <a:rPr lang="pt-BR" i="1" dirty="0"/>
                        <a:t>KRAS</a:t>
                      </a:r>
                      <a:endParaRPr lang="nl-NL" i="1" dirty="0"/>
                    </a:p>
                  </a:txBody>
                  <a:tcPr/>
                </a:tc>
                <a:tc>
                  <a:txBody>
                    <a:bodyPr/>
                    <a:lstStyle/>
                    <a:p>
                      <a:r>
                        <a:rPr lang="pt-BR" dirty="0"/>
                        <a:t>3</a:t>
                      </a:r>
                      <a:endParaRPr lang="nl-NL" dirty="0"/>
                    </a:p>
                  </a:txBody>
                  <a:tcPr/>
                </a:tc>
                <a:tc>
                  <a:txBody>
                    <a:bodyPr/>
                    <a:lstStyle/>
                    <a:p>
                      <a:r>
                        <a:rPr lang="pt-BR" dirty="0"/>
                        <a:t>(3) G12C</a:t>
                      </a:r>
                      <a:endParaRPr lang="nl-NL" dirty="0"/>
                    </a:p>
                  </a:txBody>
                  <a:tcPr/>
                </a:tc>
                <a:extLst>
                  <a:ext uri="{0D108BD9-81ED-4DB2-BD59-A6C34878D82A}">
                    <a16:rowId xmlns:a16="http://schemas.microsoft.com/office/drawing/2014/main" val="2770034300"/>
                  </a:ext>
                </a:extLst>
              </a:tr>
              <a:tr h="786431">
                <a:tc>
                  <a:txBody>
                    <a:bodyPr/>
                    <a:lstStyle/>
                    <a:p>
                      <a:r>
                        <a:rPr lang="pt-BR" i="1" dirty="0"/>
                        <a:t>BRAF</a:t>
                      </a:r>
                      <a:endParaRPr lang="nl-NL" i="1" dirty="0"/>
                    </a:p>
                  </a:txBody>
                  <a:tcPr/>
                </a:tc>
                <a:tc>
                  <a:txBody>
                    <a:bodyPr/>
                    <a:lstStyle/>
                    <a:p>
                      <a:r>
                        <a:rPr lang="pt-BR" dirty="0"/>
                        <a:t>1</a:t>
                      </a:r>
                      <a:endParaRPr lang="nl-NL" dirty="0"/>
                    </a:p>
                  </a:txBody>
                  <a:tcPr/>
                </a:tc>
                <a:tc>
                  <a:txBody>
                    <a:bodyPr/>
                    <a:lstStyle/>
                    <a:p>
                      <a:r>
                        <a:rPr lang="pt-BR" dirty="0"/>
                        <a:t>V600E</a:t>
                      </a:r>
                      <a:endParaRPr lang="nl-NL" dirty="0"/>
                    </a:p>
                  </a:txBody>
                  <a:tcPr/>
                </a:tc>
                <a:extLst>
                  <a:ext uri="{0D108BD9-81ED-4DB2-BD59-A6C34878D82A}">
                    <a16:rowId xmlns:a16="http://schemas.microsoft.com/office/drawing/2014/main" val="2752470435"/>
                  </a:ext>
                </a:extLst>
              </a:tr>
              <a:tr h="786431">
                <a:tc>
                  <a:txBody>
                    <a:bodyPr/>
                    <a:lstStyle/>
                    <a:p>
                      <a:r>
                        <a:rPr lang="pt-BR" i="1" dirty="0"/>
                        <a:t>ERBB2 (HER2)</a:t>
                      </a:r>
                      <a:endParaRPr lang="nl-NL" i="1" dirty="0"/>
                    </a:p>
                  </a:txBody>
                  <a:tcPr/>
                </a:tc>
                <a:tc>
                  <a:txBody>
                    <a:bodyPr/>
                    <a:lstStyle/>
                    <a:p>
                      <a:r>
                        <a:rPr lang="pt-BR" dirty="0"/>
                        <a:t>1</a:t>
                      </a:r>
                      <a:endParaRPr lang="nl-NL" dirty="0"/>
                    </a:p>
                  </a:txBody>
                  <a:tcPr/>
                </a:tc>
                <a:tc>
                  <a:txBody>
                    <a:bodyPr/>
                    <a:lstStyle/>
                    <a:p>
                      <a:r>
                        <a:rPr lang="pt-BR" dirty="0"/>
                        <a:t>E770_A771ins</a:t>
                      </a:r>
                      <a:endParaRPr lang="nl-NL" dirty="0"/>
                    </a:p>
                  </a:txBody>
                  <a:tcPr/>
                </a:tc>
                <a:extLst>
                  <a:ext uri="{0D108BD9-81ED-4DB2-BD59-A6C34878D82A}">
                    <a16:rowId xmlns:a16="http://schemas.microsoft.com/office/drawing/2014/main" val="4043366750"/>
                  </a:ext>
                </a:extLst>
              </a:tr>
            </a:tbl>
          </a:graphicData>
        </a:graphic>
      </p:graphicFrame>
      <p:sp>
        <p:nvSpPr>
          <p:cNvPr id="9" name="Retângulo 8">
            <a:extLst>
              <a:ext uri="{FF2B5EF4-FFF2-40B4-BE49-F238E27FC236}">
                <a16:creationId xmlns:a16="http://schemas.microsoft.com/office/drawing/2014/main" id="{58E3345F-A975-8781-FD4A-FC946D2E152B}"/>
              </a:ext>
            </a:extLst>
          </p:cNvPr>
          <p:cNvSpPr/>
          <p:nvPr/>
        </p:nvSpPr>
        <p:spPr>
          <a:xfrm>
            <a:off x="3370472" y="241146"/>
            <a:ext cx="2507530" cy="6373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NGS</a:t>
            </a:r>
          </a:p>
          <a:p>
            <a:pPr algn="ctr"/>
            <a:r>
              <a:rPr lang="pt-BR" dirty="0" err="1"/>
              <a:t>Actionable</a:t>
            </a:r>
            <a:r>
              <a:rPr lang="pt-BR" dirty="0"/>
              <a:t> </a:t>
            </a:r>
            <a:r>
              <a:rPr lang="pt-BR" dirty="0" err="1"/>
              <a:t>Variants</a:t>
            </a:r>
            <a:endParaRPr lang="nl-NL" dirty="0"/>
          </a:p>
        </p:txBody>
      </p:sp>
    </p:spTree>
    <p:extLst>
      <p:ext uri="{BB962C8B-B14F-4D97-AF65-F5344CB8AC3E}">
        <p14:creationId xmlns:p14="http://schemas.microsoft.com/office/powerpoint/2010/main" val="1440905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646331"/>
          </a:xfrm>
          <a:prstGeom prst="rect">
            <a:avLst/>
          </a:prstGeom>
          <a:noFill/>
          <a:ln w="28575">
            <a:solidFill>
              <a:schemeClr val="tx1"/>
            </a:solidFill>
          </a:ln>
        </p:spPr>
        <p:txBody>
          <a:bodyPr wrap="square" rtlCol="0">
            <a:spAutoFit/>
          </a:bodyPr>
          <a:lstStyle/>
          <a:p>
            <a:pPr algn="r"/>
            <a:r>
              <a:rPr lang="pt-BR" dirty="0" err="1"/>
              <a:t>Results</a:t>
            </a:r>
            <a:r>
              <a:rPr lang="pt-BR" dirty="0"/>
              <a:t> </a:t>
            </a:r>
            <a:r>
              <a:rPr lang="pt-BR" dirty="0" err="1"/>
              <a:t>and</a:t>
            </a:r>
            <a:r>
              <a:rPr lang="pt-BR" dirty="0"/>
              <a:t> </a:t>
            </a:r>
            <a:r>
              <a:rPr lang="pt-BR" dirty="0" err="1"/>
              <a:t>Discussion</a:t>
            </a:r>
            <a:endParaRPr lang="pt-BR" dirty="0"/>
          </a:p>
          <a:p>
            <a:pPr algn="r"/>
            <a:r>
              <a:rPr lang="pt-BR" dirty="0"/>
              <a:t>L858R</a:t>
            </a:r>
            <a:endParaRPr lang="nl-NL" dirty="0"/>
          </a:p>
        </p:txBody>
      </p:sp>
      <p:pic>
        <p:nvPicPr>
          <p:cNvPr id="7" name="Imagem 6">
            <a:extLst>
              <a:ext uri="{FF2B5EF4-FFF2-40B4-BE49-F238E27FC236}">
                <a16:creationId xmlns:a16="http://schemas.microsoft.com/office/drawing/2014/main" id="{F390B53C-65C4-574E-5009-49D9509A8428}"/>
              </a:ext>
            </a:extLst>
          </p:cNvPr>
          <p:cNvPicPr>
            <a:picLocks noChangeAspect="1"/>
          </p:cNvPicPr>
          <p:nvPr/>
        </p:nvPicPr>
        <p:blipFill>
          <a:blip r:embed="rId4"/>
          <a:stretch>
            <a:fillRect/>
          </a:stretch>
        </p:blipFill>
        <p:spPr>
          <a:xfrm>
            <a:off x="147517" y="3090706"/>
            <a:ext cx="3613036" cy="2032159"/>
          </a:xfrm>
          <a:prstGeom prst="rect">
            <a:avLst/>
          </a:prstGeom>
        </p:spPr>
      </p:pic>
      <p:pic>
        <p:nvPicPr>
          <p:cNvPr id="10" name="Imagem 9">
            <a:extLst>
              <a:ext uri="{FF2B5EF4-FFF2-40B4-BE49-F238E27FC236}">
                <a16:creationId xmlns:a16="http://schemas.microsoft.com/office/drawing/2014/main" id="{2217A03E-66F4-1A87-88BC-54C213156A57}"/>
              </a:ext>
            </a:extLst>
          </p:cNvPr>
          <p:cNvPicPr>
            <a:picLocks noChangeAspect="1"/>
          </p:cNvPicPr>
          <p:nvPr/>
        </p:nvPicPr>
        <p:blipFill>
          <a:blip r:embed="rId5"/>
          <a:stretch>
            <a:fillRect/>
          </a:stretch>
        </p:blipFill>
        <p:spPr>
          <a:xfrm>
            <a:off x="147516" y="895707"/>
            <a:ext cx="3613037" cy="2032333"/>
          </a:xfrm>
          <a:prstGeom prst="rect">
            <a:avLst/>
          </a:prstGeom>
        </p:spPr>
      </p:pic>
    </p:spTree>
    <p:extLst>
      <p:ext uri="{BB962C8B-B14F-4D97-AF65-F5344CB8AC3E}">
        <p14:creationId xmlns:p14="http://schemas.microsoft.com/office/powerpoint/2010/main" val="3077046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646331"/>
          </a:xfrm>
          <a:prstGeom prst="rect">
            <a:avLst/>
          </a:prstGeom>
          <a:noFill/>
          <a:ln w="28575">
            <a:solidFill>
              <a:schemeClr val="tx1"/>
            </a:solidFill>
          </a:ln>
        </p:spPr>
        <p:txBody>
          <a:bodyPr wrap="square" rtlCol="0">
            <a:spAutoFit/>
          </a:bodyPr>
          <a:lstStyle/>
          <a:p>
            <a:pPr algn="r"/>
            <a:r>
              <a:rPr lang="pt-BR" dirty="0" err="1"/>
              <a:t>Results</a:t>
            </a:r>
            <a:r>
              <a:rPr lang="pt-BR" dirty="0"/>
              <a:t> </a:t>
            </a:r>
            <a:r>
              <a:rPr lang="pt-BR" dirty="0" err="1"/>
              <a:t>and</a:t>
            </a:r>
            <a:r>
              <a:rPr lang="pt-BR" dirty="0"/>
              <a:t> </a:t>
            </a:r>
            <a:r>
              <a:rPr lang="pt-BR" dirty="0" err="1"/>
              <a:t>Discussion</a:t>
            </a:r>
            <a:endParaRPr lang="pt-BR" dirty="0"/>
          </a:p>
          <a:p>
            <a:pPr algn="r"/>
            <a:r>
              <a:rPr lang="pt-BR" i="1" dirty="0"/>
              <a:t>EGFR</a:t>
            </a:r>
            <a:r>
              <a:rPr lang="pt-BR" dirty="0"/>
              <a:t> L858R</a:t>
            </a:r>
            <a:endParaRPr lang="nl-NL" dirty="0"/>
          </a:p>
        </p:txBody>
      </p:sp>
      <p:pic>
        <p:nvPicPr>
          <p:cNvPr id="7" name="Imagem 6">
            <a:extLst>
              <a:ext uri="{FF2B5EF4-FFF2-40B4-BE49-F238E27FC236}">
                <a16:creationId xmlns:a16="http://schemas.microsoft.com/office/drawing/2014/main" id="{F390B53C-65C4-574E-5009-49D9509A8428}"/>
              </a:ext>
            </a:extLst>
          </p:cNvPr>
          <p:cNvPicPr>
            <a:picLocks noChangeAspect="1"/>
          </p:cNvPicPr>
          <p:nvPr/>
        </p:nvPicPr>
        <p:blipFill>
          <a:blip r:embed="rId4"/>
          <a:stretch>
            <a:fillRect/>
          </a:stretch>
        </p:blipFill>
        <p:spPr>
          <a:xfrm>
            <a:off x="147517" y="3071852"/>
            <a:ext cx="3613036" cy="2032159"/>
          </a:xfrm>
          <a:prstGeom prst="rect">
            <a:avLst/>
          </a:prstGeom>
        </p:spPr>
      </p:pic>
      <p:pic>
        <p:nvPicPr>
          <p:cNvPr id="10" name="Imagem 9">
            <a:extLst>
              <a:ext uri="{FF2B5EF4-FFF2-40B4-BE49-F238E27FC236}">
                <a16:creationId xmlns:a16="http://schemas.microsoft.com/office/drawing/2014/main" id="{2217A03E-66F4-1A87-88BC-54C213156A57}"/>
              </a:ext>
            </a:extLst>
          </p:cNvPr>
          <p:cNvPicPr>
            <a:picLocks noChangeAspect="1"/>
          </p:cNvPicPr>
          <p:nvPr/>
        </p:nvPicPr>
        <p:blipFill>
          <a:blip r:embed="rId5"/>
          <a:stretch>
            <a:fillRect/>
          </a:stretch>
        </p:blipFill>
        <p:spPr>
          <a:xfrm>
            <a:off x="147516" y="895707"/>
            <a:ext cx="3613037" cy="2032333"/>
          </a:xfrm>
          <a:prstGeom prst="rect">
            <a:avLst/>
          </a:prstGeom>
        </p:spPr>
      </p:pic>
      <p:pic>
        <p:nvPicPr>
          <p:cNvPr id="12" name="Imagem 11">
            <a:extLst>
              <a:ext uri="{FF2B5EF4-FFF2-40B4-BE49-F238E27FC236}">
                <a16:creationId xmlns:a16="http://schemas.microsoft.com/office/drawing/2014/main" id="{8A92FEFB-F43A-8746-7D38-27D93F7EC8E9}"/>
              </a:ext>
            </a:extLst>
          </p:cNvPr>
          <p:cNvPicPr>
            <a:picLocks noChangeAspect="1"/>
          </p:cNvPicPr>
          <p:nvPr/>
        </p:nvPicPr>
        <p:blipFill>
          <a:blip r:embed="rId6"/>
          <a:stretch>
            <a:fillRect/>
          </a:stretch>
        </p:blipFill>
        <p:spPr>
          <a:xfrm>
            <a:off x="3763880" y="1338696"/>
            <a:ext cx="5380120" cy="3990456"/>
          </a:xfrm>
          <a:prstGeom prst="rect">
            <a:avLst/>
          </a:prstGeom>
        </p:spPr>
      </p:pic>
    </p:spTree>
    <p:extLst>
      <p:ext uri="{BB962C8B-B14F-4D97-AF65-F5344CB8AC3E}">
        <p14:creationId xmlns:p14="http://schemas.microsoft.com/office/powerpoint/2010/main" val="3377003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646331"/>
          </a:xfrm>
          <a:prstGeom prst="rect">
            <a:avLst/>
          </a:prstGeom>
          <a:noFill/>
          <a:ln w="28575">
            <a:solidFill>
              <a:schemeClr val="tx1"/>
            </a:solidFill>
          </a:ln>
        </p:spPr>
        <p:txBody>
          <a:bodyPr wrap="square" rtlCol="0">
            <a:spAutoFit/>
          </a:bodyPr>
          <a:lstStyle/>
          <a:p>
            <a:pPr algn="r"/>
            <a:r>
              <a:rPr lang="pt-BR" dirty="0" err="1"/>
              <a:t>Results</a:t>
            </a:r>
            <a:r>
              <a:rPr lang="pt-BR" dirty="0"/>
              <a:t> </a:t>
            </a:r>
            <a:r>
              <a:rPr lang="pt-BR" dirty="0" err="1"/>
              <a:t>and</a:t>
            </a:r>
            <a:r>
              <a:rPr lang="pt-BR" dirty="0"/>
              <a:t> </a:t>
            </a:r>
            <a:r>
              <a:rPr lang="pt-BR" dirty="0" err="1"/>
              <a:t>Discussion</a:t>
            </a:r>
            <a:endParaRPr lang="pt-BR" dirty="0"/>
          </a:p>
          <a:p>
            <a:pPr algn="r"/>
            <a:r>
              <a:rPr lang="pt-BR" dirty="0"/>
              <a:t> </a:t>
            </a:r>
            <a:r>
              <a:rPr lang="pt-BR" i="1" dirty="0"/>
              <a:t>EGFR</a:t>
            </a:r>
            <a:r>
              <a:rPr lang="pt-BR" dirty="0"/>
              <a:t> L858R</a:t>
            </a:r>
            <a:endParaRPr lang="nl-NL" dirty="0"/>
          </a:p>
        </p:txBody>
      </p:sp>
      <p:pic>
        <p:nvPicPr>
          <p:cNvPr id="7" name="Imagem 6">
            <a:extLst>
              <a:ext uri="{FF2B5EF4-FFF2-40B4-BE49-F238E27FC236}">
                <a16:creationId xmlns:a16="http://schemas.microsoft.com/office/drawing/2014/main" id="{F390B53C-65C4-574E-5009-49D9509A8428}"/>
              </a:ext>
            </a:extLst>
          </p:cNvPr>
          <p:cNvPicPr>
            <a:picLocks noChangeAspect="1"/>
          </p:cNvPicPr>
          <p:nvPr/>
        </p:nvPicPr>
        <p:blipFill>
          <a:blip r:embed="rId4"/>
          <a:stretch>
            <a:fillRect/>
          </a:stretch>
        </p:blipFill>
        <p:spPr>
          <a:xfrm>
            <a:off x="147517" y="3071852"/>
            <a:ext cx="3613036" cy="2032159"/>
          </a:xfrm>
          <a:prstGeom prst="rect">
            <a:avLst/>
          </a:prstGeom>
        </p:spPr>
      </p:pic>
      <p:pic>
        <p:nvPicPr>
          <p:cNvPr id="10" name="Imagem 9">
            <a:extLst>
              <a:ext uri="{FF2B5EF4-FFF2-40B4-BE49-F238E27FC236}">
                <a16:creationId xmlns:a16="http://schemas.microsoft.com/office/drawing/2014/main" id="{2217A03E-66F4-1A87-88BC-54C213156A57}"/>
              </a:ext>
            </a:extLst>
          </p:cNvPr>
          <p:cNvPicPr>
            <a:picLocks noChangeAspect="1"/>
          </p:cNvPicPr>
          <p:nvPr/>
        </p:nvPicPr>
        <p:blipFill>
          <a:blip r:embed="rId5"/>
          <a:stretch>
            <a:fillRect/>
          </a:stretch>
        </p:blipFill>
        <p:spPr>
          <a:xfrm>
            <a:off x="147516" y="895707"/>
            <a:ext cx="3613037" cy="2032333"/>
          </a:xfrm>
          <a:prstGeom prst="rect">
            <a:avLst/>
          </a:prstGeom>
        </p:spPr>
      </p:pic>
      <p:pic>
        <p:nvPicPr>
          <p:cNvPr id="12" name="Imagem 11">
            <a:extLst>
              <a:ext uri="{FF2B5EF4-FFF2-40B4-BE49-F238E27FC236}">
                <a16:creationId xmlns:a16="http://schemas.microsoft.com/office/drawing/2014/main" id="{8A92FEFB-F43A-8746-7D38-27D93F7EC8E9}"/>
              </a:ext>
            </a:extLst>
          </p:cNvPr>
          <p:cNvPicPr>
            <a:picLocks noChangeAspect="1"/>
          </p:cNvPicPr>
          <p:nvPr/>
        </p:nvPicPr>
        <p:blipFill>
          <a:blip r:embed="rId6"/>
          <a:stretch>
            <a:fillRect/>
          </a:stretch>
        </p:blipFill>
        <p:spPr>
          <a:xfrm>
            <a:off x="3763880" y="1338696"/>
            <a:ext cx="5380120" cy="3990456"/>
          </a:xfrm>
          <a:prstGeom prst="rect">
            <a:avLst/>
          </a:prstGeom>
        </p:spPr>
      </p:pic>
      <p:sp>
        <p:nvSpPr>
          <p:cNvPr id="9" name="Elipse 8">
            <a:extLst>
              <a:ext uri="{FF2B5EF4-FFF2-40B4-BE49-F238E27FC236}">
                <a16:creationId xmlns:a16="http://schemas.microsoft.com/office/drawing/2014/main" id="{2FA7BD52-CD23-F1AF-111F-AF16ADAB54F2}"/>
              </a:ext>
            </a:extLst>
          </p:cNvPr>
          <p:cNvSpPr/>
          <p:nvPr/>
        </p:nvSpPr>
        <p:spPr>
          <a:xfrm>
            <a:off x="7057366" y="1357550"/>
            <a:ext cx="917713" cy="76348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Elipse 10">
            <a:extLst>
              <a:ext uri="{FF2B5EF4-FFF2-40B4-BE49-F238E27FC236}">
                <a16:creationId xmlns:a16="http://schemas.microsoft.com/office/drawing/2014/main" id="{894F953E-77BD-CD20-5BF7-66AC1CBE2787}"/>
              </a:ext>
            </a:extLst>
          </p:cNvPr>
          <p:cNvSpPr/>
          <p:nvPr/>
        </p:nvSpPr>
        <p:spPr>
          <a:xfrm>
            <a:off x="8078771" y="1545994"/>
            <a:ext cx="917713" cy="424206"/>
          </a:xfrm>
          <a:prstGeom prst="ellipse">
            <a:avLst/>
          </a:prstGeom>
          <a:noFill/>
          <a:ln w="28575">
            <a:solidFill>
              <a:srgbClr val="EE54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Elipse 1">
            <a:extLst>
              <a:ext uri="{FF2B5EF4-FFF2-40B4-BE49-F238E27FC236}">
                <a16:creationId xmlns:a16="http://schemas.microsoft.com/office/drawing/2014/main" id="{58BA9512-45F3-3125-E32A-7553D32D139A}"/>
              </a:ext>
            </a:extLst>
          </p:cNvPr>
          <p:cNvSpPr/>
          <p:nvPr/>
        </p:nvSpPr>
        <p:spPr>
          <a:xfrm>
            <a:off x="4465736" y="1498858"/>
            <a:ext cx="2302709" cy="49962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95837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923330"/>
          </a:xfrm>
          <a:prstGeom prst="rect">
            <a:avLst/>
          </a:prstGeom>
          <a:noFill/>
          <a:ln w="28575">
            <a:solidFill>
              <a:schemeClr val="tx1"/>
            </a:solidFill>
          </a:ln>
        </p:spPr>
        <p:txBody>
          <a:bodyPr wrap="square" rtlCol="0">
            <a:spAutoFit/>
          </a:bodyPr>
          <a:lstStyle/>
          <a:p>
            <a:pPr algn="r"/>
            <a:r>
              <a:rPr lang="pt-BR" dirty="0" err="1"/>
              <a:t>Results</a:t>
            </a:r>
            <a:r>
              <a:rPr lang="pt-BR" dirty="0"/>
              <a:t> </a:t>
            </a:r>
            <a:r>
              <a:rPr lang="pt-BR" dirty="0" err="1"/>
              <a:t>and</a:t>
            </a:r>
            <a:r>
              <a:rPr lang="pt-BR" dirty="0"/>
              <a:t> </a:t>
            </a:r>
            <a:r>
              <a:rPr lang="pt-BR" dirty="0" err="1"/>
              <a:t>Discussion</a:t>
            </a:r>
            <a:endParaRPr lang="pt-BR" dirty="0"/>
          </a:p>
          <a:p>
            <a:pPr algn="r"/>
            <a:r>
              <a:rPr lang="pt-BR" i="1" dirty="0"/>
              <a:t>EGFR</a:t>
            </a:r>
            <a:r>
              <a:rPr lang="pt-BR" dirty="0"/>
              <a:t> </a:t>
            </a:r>
            <a:r>
              <a:rPr lang="pt-BR" dirty="0" err="1"/>
              <a:t>Exon</a:t>
            </a:r>
            <a:r>
              <a:rPr lang="pt-BR" dirty="0"/>
              <a:t> 19 </a:t>
            </a:r>
            <a:r>
              <a:rPr lang="pt-BR" dirty="0" err="1"/>
              <a:t>Deletion</a:t>
            </a:r>
            <a:r>
              <a:rPr lang="pt-BR" dirty="0"/>
              <a:t> p.E746_A750del</a:t>
            </a:r>
            <a:endParaRPr lang="nl-NL" dirty="0"/>
          </a:p>
        </p:txBody>
      </p:sp>
      <p:pic>
        <p:nvPicPr>
          <p:cNvPr id="2" name="Imagem 1">
            <a:extLst>
              <a:ext uri="{FF2B5EF4-FFF2-40B4-BE49-F238E27FC236}">
                <a16:creationId xmlns:a16="http://schemas.microsoft.com/office/drawing/2014/main" id="{8E0ADBDB-7DFD-78D3-5BA3-AAB0B903DA28}"/>
              </a:ext>
            </a:extLst>
          </p:cNvPr>
          <p:cNvPicPr>
            <a:picLocks noChangeAspect="1"/>
          </p:cNvPicPr>
          <p:nvPr/>
        </p:nvPicPr>
        <p:blipFill>
          <a:blip r:embed="rId4"/>
          <a:stretch>
            <a:fillRect/>
          </a:stretch>
        </p:blipFill>
        <p:spPr>
          <a:xfrm>
            <a:off x="180772" y="367047"/>
            <a:ext cx="3956471" cy="2225324"/>
          </a:xfrm>
          <a:prstGeom prst="rect">
            <a:avLst/>
          </a:prstGeom>
        </p:spPr>
      </p:pic>
      <p:pic>
        <p:nvPicPr>
          <p:cNvPr id="13" name="Imagem 12">
            <a:extLst>
              <a:ext uri="{FF2B5EF4-FFF2-40B4-BE49-F238E27FC236}">
                <a16:creationId xmlns:a16="http://schemas.microsoft.com/office/drawing/2014/main" id="{B8FB4A59-3EE5-8B05-04E9-D262930881E9}"/>
              </a:ext>
            </a:extLst>
          </p:cNvPr>
          <p:cNvPicPr>
            <a:picLocks noChangeAspect="1"/>
          </p:cNvPicPr>
          <p:nvPr/>
        </p:nvPicPr>
        <p:blipFill>
          <a:blip r:embed="rId5"/>
          <a:stretch>
            <a:fillRect/>
          </a:stretch>
        </p:blipFill>
        <p:spPr>
          <a:xfrm>
            <a:off x="3760553" y="1385608"/>
            <a:ext cx="5291690" cy="3931921"/>
          </a:xfrm>
          <a:prstGeom prst="rect">
            <a:avLst/>
          </a:prstGeom>
        </p:spPr>
      </p:pic>
      <p:sp>
        <p:nvSpPr>
          <p:cNvPr id="7" name="Elipse 6">
            <a:extLst>
              <a:ext uri="{FF2B5EF4-FFF2-40B4-BE49-F238E27FC236}">
                <a16:creationId xmlns:a16="http://schemas.microsoft.com/office/drawing/2014/main" id="{2DDC383C-0721-B036-BCA2-596259047208}"/>
              </a:ext>
            </a:extLst>
          </p:cNvPr>
          <p:cNvSpPr/>
          <p:nvPr/>
        </p:nvSpPr>
        <p:spPr>
          <a:xfrm>
            <a:off x="7057366" y="1357550"/>
            <a:ext cx="917713" cy="76348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Elipse 9">
            <a:extLst>
              <a:ext uri="{FF2B5EF4-FFF2-40B4-BE49-F238E27FC236}">
                <a16:creationId xmlns:a16="http://schemas.microsoft.com/office/drawing/2014/main" id="{3F3AB264-DB69-832F-4531-C36520EA54E9}"/>
              </a:ext>
            </a:extLst>
          </p:cNvPr>
          <p:cNvSpPr/>
          <p:nvPr/>
        </p:nvSpPr>
        <p:spPr>
          <a:xfrm>
            <a:off x="8022209" y="1545994"/>
            <a:ext cx="917713" cy="424206"/>
          </a:xfrm>
          <a:prstGeom prst="ellipse">
            <a:avLst/>
          </a:prstGeom>
          <a:noFill/>
          <a:ln w="28575">
            <a:solidFill>
              <a:srgbClr val="EE54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Elipse 10">
            <a:extLst>
              <a:ext uri="{FF2B5EF4-FFF2-40B4-BE49-F238E27FC236}">
                <a16:creationId xmlns:a16="http://schemas.microsoft.com/office/drawing/2014/main" id="{62662AE1-8435-AC9F-7ED9-FEDE768D37D8}"/>
              </a:ext>
            </a:extLst>
          </p:cNvPr>
          <p:cNvSpPr/>
          <p:nvPr/>
        </p:nvSpPr>
        <p:spPr>
          <a:xfrm>
            <a:off x="4465736" y="1498858"/>
            <a:ext cx="2487938" cy="49962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69776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369332"/>
          </a:xfrm>
          <a:prstGeom prst="rect">
            <a:avLst/>
          </a:prstGeom>
          <a:noFill/>
          <a:ln w="28575">
            <a:solidFill>
              <a:schemeClr val="tx1"/>
            </a:solidFill>
          </a:ln>
        </p:spPr>
        <p:txBody>
          <a:bodyPr wrap="square" rtlCol="0">
            <a:spAutoFit/>
          </a:bodyPr>
          <a:lstStyle/>
          <a:p>
            <a:pPr algn="r"/>
            <a:r>
              <a:rPr lang="pt-BR" dirty="0" err="1"/>
              <a:t>Results</a:t>
            </a:r>
            <a:r>
              <a:rPr lang="pt-BR" dirty="0"/>
              <a:t> </a:t>
            </a:r>
            <a:r>
              <a:rPr lang="pt-BR" dirty="0" err="1"/>
              <a:t>and</a:t>
            </a:r>
            <a:r>
              <a:rPr lang="pt-BR" dirty="0"/>
              <a:t> </a:t>
            </a:r>
            <a:r>
              <a:rPr lang="pt-BR" dirty="0" err="1"/>
              <a:t>Discussion</a:t>
            </a:r>
            <a:endParaRPr lang="nl-NL" dirty="0"/>
          </a:p>
        </p:txBody>
      </p:sp>
      <p:pic>
        <p:nvPicPr>
          <p:cNvPr id="10" name="Imagem 9">
            <a:extLst>
              <a:ext uri="{FF2B5EF4-FFF2-40B4-BE49-F238E27FC236}">
                <a16:creationId xmlns:a16="http://schemas.microsoft.com/office/drawing/2014/main" id="{6AD2B6D5-8885-9F26-541B-F2F91E19EDB4}"/>
              </a:ext>
            </a:extLst>
          </p:cNvPr>
          <p:cNvPicPr>
            <a:picLocks noChangeAspect="1"/>
          </p:cNvPicPr>
          <p:nvPr/>
        </p:nvPicPr>
        <p:blipFill>
          <a:blip r:embed="rId4"/>
          <a:stretch>
            <a:fillRect/>
          </a:stretch>
        </p:blipFill>
        <p:spPr>
          <a:xfrm>
            <a:off x="0" y="2121808"/>
            <a:ext cx="9144000" cy="2614384"/>
          </a:xfrm>
          <a:prstGeom prst="rect">
            <a:avLst/>
          </a:prstGeom>
        </p:spPr>
      </p:pic>
      <p:sp>
        <p:nvSpPr>
          <p:cNvPr id="7" name="Retângulo 6">
            <a:extLst>
              <a:ext uri="{FF2B5EF4-FFF2-40B4-BE49-F238E27FC236}">
                <a16:creationId xmlns:a16="http://schemas.microsoft.com/office/drawing/2014/main" id="{04BE544E-7361-721B-512B-DC277D910598}"/>
              </a:ext>
            </a:extLst>
          </p:cNvPr>
          <p:cNvSpPr/>
          <p:nvPr/>
        </p:nvSpPr>
        <p:spPr>
          <a:xfrm>
            <a:off x="5354424" y="1913641"/>
            <a:ext cx="1941921" cy="3120272"/>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3215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48708D5-F64B-3B57-DF86-44CB7F589391}"/>
              </a:ext>
            </a:extLst>
          </p:cNvPr>
          <p:cNvSpPr txBox="1"/>
          <p:nvPr/>
        </p:nvSpPr>
        <p:spPr>
          <a:xfrm>
            <a:off x="7918514" y="190500"/>
            <a:ext cx="1225485" cy="369332"/>
          </a:xfrm>
          <a:prstGeom prst="rect">
            <a:avLst/>
          </a:prstGeom>
          <a:noFill/>
          <a:ln w="28575">
            <a:solidFill>
              <a:schemeClr val="tx1"/>
            </a:solidFill>
          </a:ln>
        </p:spPr>
        <p:txBody>
          <a:bodyPr wrap="square" rtlCol="0">
            <a:spAutoFit/>
          </a:bodyPr>
          <a:lstStyle/>
          <a:p>
            <a:pPr algn="r"/>
            <a:r>
              <a:rPr lang="pt-BR" dirty="0" err="1"/>
              <a:t>Disclosure</a:t>
            </a:r>
            <a:endParaRPr lang="nl-NL" dirty="0"/>
          </a:p>
        </p:txBody>
      </p:sp>
      <p:sp>
        <p:nvSpPr>
          <p:cNvPr id="2" name="CaixaDeTexto 1">
            <a:extLst>
              <a:ext uri="{FF2B5EF4-FFF2-40B4-BE49-F238E27FC236}">
                <a16:creationId xmlns:a16="http://schemas.microsoft.com/office/drawing/2014/main" id="{4C0796E3-4611-E109-5833-AF4D91359C03}"/>
              </a:ext>
            </a:extLst>
          </p:cNvPr>
          <p:cNvSpPr txBox="1"/>
          <p:nvPr/>
        </p:nvSpPr>
        <p:spPr>
          <a:xfrm>
            <a:off x="622169" y="1817505"/>
            <a:ext cx="7861955" cy="2554545"/>
          </a:xfrm>
          <a:prstGeom prst="rect">
            <a:avLst/>
          </a:prstGeom>
          <a:noFill/>
        </p:spPr>
        <p:txBody>
          <a:bodyPr wrap="square" rtlCol="0">
            <a:spAutoFit/>
          </a:bodyPr>
          <a:lstStyle/>
          <a:p>
            <a:r>
              <a:rPr lang="en-US" sz="2000" b="1" dirty="0"/>
              <a:t>Authors:</a:t>
            </a:r>
          </a:p>
          <a:p>
            <a:r>
              <a:rPr lang="en-US" sz="2000" dirty="0"/>
              <a:t>- No.</a:t>
            </a:r>
          </a:p>
          <a:p>
            <a:endParaRPr lang="en-US" sz="2000" dirty="0"/>
          </a:p>
          <a:p>
            <a:endParaRPr lang="en-US" sz="2000" dirty="0"/>
          </a:p>
          <a:p>
            <a:r>
              <a:rPr lang="en-US" sz="2000" b="1" dirty="0"/>
              <a:t>Investigation:</a:t>
            </a:r>
          </a:p>
          <a:p>
            <a:r>
              <a:rPr lang="en-US" sz="2000" dirty="0"/>
              <a:t>- Yes:</a:t>
            </a:r>
          </a:p>
          <a:p>
            <a:r>
              <a:rPr lang="en-US" sz="2000" dirty="0"/>
              <a:t>	Funding: </a:t>
            </a:r>
            <a:r>
              <a:rPr lang="en-US" sz="2000" dirty="0" err="1"/>
              <a:t>Biomédica</a:t>
            </a:r>
            <a:r>
              <a:rPr lang="en-US" sz="2000" dirty="0"/>
              <a:t> </a:t>
            </a:r>
            <a:r>
              <a:rPr lang="en-US" sz="2000" dirty="0" err="1"/>
              <a:t>Equipamentos</a:t>
            </a:r>
            <a:r>
              <a:rPr lang="en-US" sz="2000" dirty="0"/>
              <a:t> e </a:t>
            </a:r>
            <a:r>
              <a:rPr lang="en-US" sz="2000" dirty="0" err="1"/>
              <a:t>Suprimentos</a:t>
            </a:r>
            <a:r>
              <a:rPr lang="en-US" sz="2000" dirty="0"/>
              <a:t> </a:t>
            </a:r>
            <a:r>
              <a:rPr lang="en-US" sz="2000" dirty="0" err="1"/>
              <a:t>Hospitalares</a:t>
            </a:r>
            <a:r>
              <a:rPr lang="en-US" sz="2000" dirty="0"/>
              <a:t> Ltda.</a:t>
            </a:r>
          </a:p>
          <a:p>
            <a:r>
              <a:rPr lang="en-US" sz="2000" dirty="0"/>
              <a:t>			 </a:t>
            </a:r>
            <a:r>
              <a:rPr lang="en-US" sz="2000" dirty="0" err="1"/>
              <a:t>PlexBio</a:t>
            </a:r>
            <a:endParaRPr lang="en-US" sz="2000" dirty="0"/>
          </a:p>
        </p:txBody>
      </p:sp>
    </p:spTree>
    <p:extLst>
      <p:ext uri="{BB962C8B-B14F-4D97-AF65-F5344CB8AC3E}">
        <p14:creationId xmlns:p14="http://schemas.microsoft.com/office/powerpoint/2010/main" val="2305574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369332"/>
          </a:xfrm>
          <a:prstGeom prst="rect">
            <a:avLst/>
          </a:prstGeom>
          <a:noFill/>
          <a:ln w="28575">
            <a:solidFill>
              <a:schemeClr val="tx1"/>
            </a:solidFill>
          </a:ln>
        </p:spPr>
        <p:txBody>
          <a:bodyPr wrap="square" rtlCol="0">
            <a:spAutoFit/>
          </a:bodyPr>
          <a:lstStyle/>
          <a:p>
            <a:pPr algn="r"/>
            <a:r>
              <a:rPr lang="pt-BR" dirty="0" err="1"/>
              <a:t>Results</a:t>
            </a:r>
            <a:r>
              <a:rPr lang="pt-BR" dirty="0"/>
              <a:t> </a:t>
            </a:r>
            <a:r>
              <a:rPr lang="pt-BR" dirty="0" err="1"/>
              <a:t>and</a:t>
            </a:r>
            <a:r>
              <a:rPr lang="pt-BR" dirty="0"/>
              <a:t> </a:t>
            </a:r>
            <a:r>
              <a:rPr lang="pt-BR" dirty="0" err="1"/>
              <a:t>Discussion</a:t>
            </a:r>
            <a:endParaRPr lang="nl-NL" dirty="0"/>
          </a:p>
        </p:txBody>
      </p:sp>
      <p:pic>
        <p:nvPicPr>
          <p:cNvPr id="10" name="Imagem 9">
            <a:extLst>
              <a:ext uri="{FF2B5EF4-FFF2-40B4-BE49-F238E27FC236}">
                <a16:creationId xmlns:a16="http://schemas.microsoft.com/office/drawing/2014/main" id="{6AD2B6D5-8885-9F26-541B-F2F91E19EDB4}"/>
              </a:ext>
            </a:extLst>
          </p:cNvPr>
          <p:cNvPicPr>
            <a:picLocks noChangeAspect="1"/>
          </p:cNvPicPr>
          <p:nvPr/>
        </p:nvPicPr>
        <p:blipFill>
          <a:blip r:embed="rId4"/>
          <a:stretch>
            <a:fillRect/>
          </a:stretch>
        </p:blipFill>
        <p:spPr>
          <a:xfrm>
            <a:off x="0" y="2121808"/>
            <a:ext cx="9144000" cy="2614384"/>
          </a:xfrm>
          <a:prstGeom prst="rect">
            <a:avLst/>
          </a:prstGeom>
        </p:spPr>
      </p:pic>
      <p:sp>
        <p:nvSpPr>
          <p:cNvPr id="7" name="Retângulo 6">
            <a:extLst>
              <a:ext uri="{FF2B5EF4-FFF2-40B4-BE49-F238E27FC236}">
                <a16:creationId xmlns:a16="http://schemas.microsoft.com/office/drawing/2014/main" id="{04BE544E-7361-721B-512B-DC277D910598}"/>
              </a:ext>
            </a:extLst>
          </p:cNvPr>
          <p:cNvSpPr/>
          <p:nvPr/>
        </p:nvSpPr>
        <p:spPr>
          <a:xfrm>
            <a:off x="7013541" y="1913641"/>
            <a:ext cx="1941921" cy="3120272"/>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Conector de Seta Reta 8">
            <a:extLst>
              <a:ext uri="{FF2B5EF4-FFF2-40B4-BE49-F238E27FC236}">
                <a16:creationId xmlns:a16="http://schemas.microsoft.com/office/drawing/2014/main" id="{229D2148-1101-9FD4-22CE-94EC80B2CBE5}"/>
              </a:ext>
            </a:extLst>
          </p:cNvPr>
          <p:cNvCxnSpPr/>
          <p:nvPr/>
        </p:nvCxnSpPr>
        <p:spPr>
          <a:xfrm flipH="1" flipV="1">
            <a:off x="8305014" y="4628561"/>
            <a:ext cx="443060" cy="69758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27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646331"/>
          </a:xfrm>
          <a:prstGeom prst="rect">
            <a:avLst/>
          </a:prstGeom>
          <a:noFill/>
          <a:ln w="28575">
            <a:solidFill>
              <a:schemeClr val="tx1"/>
            </a:solidFill>
          </a:ln>
        </p:spPr>
        <p:txBody>
          <a:bodyPr wrap="square" rtlCol="0">
            <a:spAutoFit/>
          </a:bodyPr>
          <a:lstStyle/>
          <a:p>
            <a:pPr algn="r"/>
            <a:r>
              <a:rPr lang="pt-BR" dirty="0" err="1"/>
              <a:t>Results</a:t>
            </a:r>
            <a:r>
              <a:rPr lang="pt-BR" dirty="0"/>
              <a:t> </a:t>
            </a:r>
            <a:r>
              <a:rPr lang="pt-BR" dirty="0" err="1"/>
              <a:t>and</a:t>
            </a:r>
            <a:r>
              <a:rPr lang="pt-BR" dirty="0"/>
              <a:t> </a:t>
            </a:r>
            <a:r>
              <a:rPr lang="pt-BR" dirty="0" err="1"/>
              <a:t>Discussion</a:t>
            </a:r>
            <a:endParaRPr lang="pt-BR" dirty="0"/>
          </a:p>
          <a:p>
            <a:pPr algn="r"/>
            <a:r>
              <a:rPr lang="nl-NL" i="1" dirty="0"/>
              <a:t>EGFR</a:t>
            </a:r>
            <a:r>
              <a:rPr lang="nl-NL" dirty="0"/>
              <a:t> L858R</a:t>
            </a:r>
            <a:r>
              <a:rPr lang="pt-BR" dirty="0"/>
              <a:t> </a:t>
            </a:r>
            <a:r>
              <a:rPr lang="pt-BR" dirty="0" err="1"/>
              <a:t>and</a:t>
            </a:r>
            <a:r>
              <a:rPr lang="pt-BR" dirty="0"/>
              <a:t> </a:t>
            </a:r>
            <a:r>
              <a:rPr lang="nl-NL" dirty="0"/>
              <a:t>V689L</a:t>
            </a:r>
            <a:r>
              <a:rPr lang="pt-BR" dirty="0"/>
              <a:t> </a:t>
            </a:r>
            <a:endParaRPr lang="nl-NL" dirty="0"/>
          </a:p>
        </p:txBody>
      </p:sp>
      <p:pic>
        <p:nvPicPr>
          <p:cNvPr id="9" name="Imagem 8">
            <a:extLst>
              <a:ext uri="{FF2B5EF4-FFF2-40B4-BE49-F238E27FC236}">
                <a16:creationId xmlns:a16="http://schemas.microsoft.com/office/drawing/2014/main" id="{4BF3C9A1-063A-3233-3C8C-81B30A076AEC}"/>
              </a:ext>
            </a:extLst>
          </p:cNvPr>
          <p:cNvPicPr>
            <a:picLocks noChangeAspect="1"/>
          </p:cNvPicPr>
          <p:nvPr/>
        </p:nvPicPr>
        <p:blipFill>
          <a:blip r:embed="rId4"/>
          <a:stretch>
            <a:fillRect/>
          </a:stretch>
        </p:blipFill>
        <p:spPr>
          <a:xfrm>
            <a:off x="409023" y="513665"/>
            <a:ext cx="4867678" cy="2737834"/>
          </a:xfrm>
          <a:prstGeom prst="rect">
            <a:avLst/>
          </a:prstGeom>
        </p:spPr>
      </p:pic>
      <p:pic>
        <p:nvPicPr>
          <p:cNvPr id="10" name="Imagem 9">
            <a:extLst>
              <a:ext uri="{FF2B5EF4-FFF2-40B4-BE49-F238E27FC236}">
                <a16:creationId xmlns:a16="http://schemas.microsoft.com/office/drawing/2014/main" id="{0A889372-041E-B55E-30C8-86F8676C0604}"/>
              </a:ext>
            </a:extLst>
          </p:cNvPr>
          <p:cNvPicPr>
            <a:picLocks noChangeAspect="1"/>
          </p:cNvPicPr>
          <p:nvPr/>
        </p:nvPicPr>
        <p:blipFill>
          <a:blip r:embed="rId5"/>
          <a:stretch>
            <a:fillRect/>
          </a:stretch>
        </p:blipFill>
        <p:spPr>
          <a:xfrm>
            <a:off x="409022" y="2436150"/>
            <a:ext cx="4867679" cy="2737835"/>
          </a:xfrm>
          <a:prstGeom prst="rect">
            <a:avLst/>
          </a:prstGeom>
        </p:spPr>
      </p:pic>
      <p:pic>
        <p:nvPicPr>
          <p:cNvPr id="14" name="Imagem 13">
            <a:extLst>
              <a:ext uri="{FF2B5EF4-FFF2-40B4-BE49-F238E27FC236}">
                <a16:creationId xmlns:a16="http://schemas.microsoft.com/office/drawing/2014/main" id="{CF6B104A-4329-FFA3-9067-74B0204D2902}"/>
              </a:ext>
            </a:extLst>
          </p:cNvPr>
          <p:cNvPicPr>
            <a:picLocks noChangeAspect="1"/>
          </p:cNvPicPr>
          <p:nvPr/>
        </p:nvPicPr>
        <p:blipFill>
          <a:blip r:embed="rId6"/>
          <a:stretch>
            <a:fillRect/>
          </a:stretch>
        </p:blipFill>
        <p:spPr>
          <a:xfrm>
            <a:off x="3760552" y="1335366"/>
            <a:ext cx="5383447" cy="4029120"/>
          </a:xfrm>
          <a:prstGeom prst="rect">
            <a:avLst/>
          </a:prstGeom>
        </p:spPr>
      </p:pic>
      <p:sp>
        <p:nvSpPr>
          <p:cNvPr id="2" name="Elipse 1">
            <a:extLst>
              <a:ext uri="{FF2B5EF4-FFF2-40B4-BE49-F238E27FC236}">
                <a16:creationId xmlns:a16="http://schemas.microsoft.com/office/drawing/2014/main" id="{269AA927-069F-E884-4F97-1841600BE978}"/>
              </a:ext>
            </a:extLst>
          </p:cNvPr>
          <p:cNvSpPr/>
          <p:nvPr/>
        </p:nvSpPr>
        <p:spPr>
          <a:xfrm>
            <a:off x="7085647" y="1357550"/>
            <a:ext cx="917713" cy="76348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Elipse 10">
            <a:extLst>
              <a:ext uri="{FF2B5EF4-FFF2-40B4-BE49-F238E27FC236}">
                <a16:creationId xmlns:a16="http://schemas.microsoft.com/office/drawing/2014/main" id="{1731DB92-2604-92FC-489E-318049D38833}"/>
              </a:ext>
            </a:extLst>
          </p:cNvPr>
          <p:cNvSpPr/>
          <p:nvPr/>
        </p:nvSpPr>
        <p:spPr>
          <a:xfrm>
            <a:off x="8078771" y="1536567"/>
            <a:ext cx="917713" cy="424206"/>
          </a:xfrm>
          <a:prstGeom prst="ellipse">
            <a:avLst/>
          </a:prstGeom>
          <a:noFill/>
          <a:ln w="28575">
            <a:solidFill>
              <a:srgbClr val="EE54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Elipse 11">
            <a:extLst>
              <a:ext uri="{FF2B5EF4-FFF2-40B4-BE49-F238E27FC236}">
                <a16:creationId xmlns:a16="http://schemas.microsoft.com/office/drawing/2014/main" id="{75029C8F-FE9A-6911-8651-EDCB1CFDDFB1}"/>
              </a:ext>
            </a:extLst>
          </p:cNvPr>
          <p:cNvSpPr/>
          <p:nvPr/>
        </p:nvSpPr>
        <p:spPr>
          <a:xfrm>
            <a:off x="4465736" y="1498858"/>
            <a:ext cx="2487938" cy="49962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81956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pic>
        <p:nvPicPr>
          <p:cNvPr id="2" name="Imagem 1">
            <a:extLst>
              <a:ext uri="{FF2B5EF4-FFF2-40B4-BE49-F238E27FC236}">
                <a16:creationId xmlns:a16="http://schemas.microsoft.com/office/drawing/2014/main" id="{41748CDC-CEC1-A22A-EEC3-E6DCFB629329}"/>
              </a:ext>
            </a:extLst>
          </p:cNvPr>
          <p:cNvPicPr>
            <a:picLocks noChangeAspect="1"/>
          </p:cNvPicPr>
          <p:nvPr/>
        </p:nvPicPr>
        <p:blipFill>
          <a:blip r:embed="rId4"/>
          <a:stretch>
            <a:fillRect/>
          </a:stretch>
        </p:blipFill>
        <p:spPr>
          <a:xfrm>
            <a:off x="2017469" y="718060"/>
            <a:ext cx="5109061" cy="4587150"/>
          </a:xfrm>
          <a:prstGeom prst="rect">
            <a:avLst/>
          </a:prstGeom>
        </p:spPr>
      </p:pic>
    </p:spTree>
    <p:extLst>
      <p:ext uri="{BB962C8B-B14F-4D97-AF65-F5344CB8AC3E}">
        <p14:creationId xmlns:p14="http://schemas.microsoft.com/office/powerpoint/2010/main" val="1502161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646331"/>
          </a:xfrm>
          <a:prstGeom prst="rect">
            <a:avLst/>
          </a:prstGeom>
          <a:noFill/>
          <a:ln w="28575">
            <a:solidFill>
              <a:schemeClr val="tx1"/>
            </a:solidFill>
          </a:ln>
        </p:spPr>
        <p:txBody>
          <a:bodyPr wrap="square" rtlCol="0">
            <a:spAutoFit/>
          </a:bodyPr>
          <a:lstStyle/>
          <a:p>
            <a:pPr algn="r"/>
            <a:r>
              <a:rPr lang="pt-BR" dirty="0" err="1"/>
              <a:t>Results</a:t>
            </a:r>
            <a:r>
              <a:rPr lang="pt-BR" dirty="0"/>
              <a:t> </a:t>
            </a:r>
            <a:r>
              <a:rPr lang="pt-BR" dirty="0" err="1"/>
              <a:t>and</a:t>
            </a:r>
            <a:r>
              <a:rPr lang="pt-BR" dirty="0"/>
              <a:t> </a:t>
            </a:r>
            <a:r>
              <a:rPr lang="pt-BR" dirty="0" err="1"/>
              <a:t>Discussion</a:t>
            </a:r>
            <a:endParaRPr lang="pt-BR" dirty="0"/>
          </a:p>
          <a:p>
            <a:pPr algn="r"/>
            <a:r>
              <a:rPr lang="nl-NL" i="1" dirty="0"/>
              <a:t>EGFR</a:t>
            </a:r>
            <a:r>
              <a:rPr lang="nl-NL" dirty="0"/>
              <a:t> L858R</a:t>
            </a:r>
            <a:r>
              <a:rPr lang="pt-BR" dirty="0"/>
              <a:t> </a:t>
            </a:r>
            <a:r>
              <a:rPr lang="pt-BR" dirty="0" err="1"/>
              <a:t>and</a:t>
            </a:r>
            <a:r>
              <a:rPr lang="pt-BR" dirty="0"/>
              <a:t> </a:t>
            </a:r>
            <a:r>
              <a:rPr lang="nl-NL" dirty="0"/>
              <a:t>V689L</a:t>
            </a:r>
            <a:r>
              <a:rPr lang="pt-BR" dirty="0"/>
              <a:t> </a:t>
            </a:r>
            <a:endParaRPr lang="nl-NL" dirty="0"/>
          </a:p>
        </p:txBody>
      </p:sp>
      <p:pic>
        <p:nvPicPr>
          <p:cNvPr id="9" name="Imagem 8">
            <a:extLst>
              <a:ext uri="{FF2B5EF4-FFF2-40B4-BE49-F238E27FC236}">
                <a16:creationId xmlns:a16="http://schemas.microsoft.com/office/drawing/2014/main" id="{4BF3C9A1-063A-3233-3C8C-81B30A076AEC}"/>
              </a:ext>
            </a:extLst>
          </p:cNvPr>
          <p:cNvPicPr>
            <a:picLocks noChangeAspect="1"/>
          </p:cNvPicPr>
          <p:nvPr/>
        </p:nvPicPr>
        <p:blipFill>
          <a:blip r:embed="rId4"/>
          <a:stretch>
            <a:fillRect/>
          </a:stretch>
        </p:blipFill>
        <p:spPr>
          <a:xfrm>
            <a:off x="409023" y="513665"/>
            <a:ext cx="4867678" cy="2737834"/>
          </a:xfrm>
          <a:prstGeom prst="rect">
            <a:avLst/>
          </a:prstGeom>
        </p:spPr>
      </p:pic>
      <p:pic>
        <p:nvPicPr>
          <p:cNvPr id="10" name="Imagem 9">
            <a:extLst>
              <a:ext uri="{FF2B5EF4-FFF2-40B4-BE49-F238E27FC236}">
                <a16:creationId xmlns:a16="http://schemas.microsoft.com/office/drawing/2014/main" id="{0A889372-041E-B55E-30C8-86F8676C0604}"/>
              </a:ext>
            </a:extLst>
          </p:cNvPr>
          <p:cNvPicPr>
            <a:picLocks noChangeAspect="1"/>
          </p:cNvPicPr>
          <p:nvPr/>
        </p:nvPicPr>
        <p:blipFill>
          <a:blip r:embed="rId5"/>
          <a:stretch>
            <a:fillRect/>
          </a:stretch>
        </p:blipFill>
        <p:spPr>
          <a:xfrm>
            <a:off x="409022" y="2436150"/>
            <a:ext cx="4867679" cy="2737835"/>
          </a:xfrm>
          <a:prstGeom prst="rect">
            <a:avLst/>
          </a:prstGeom>
        </p:spPr>
      </p:pic>
      <p:pic>
        <p:nvPicPr>
          <p:cNvPr id="14" name="Imagem 13">
            <a:extLst>
              <a:ext uri="{FF2B5EF4-FFF2-40B4-BE49-F238E27FC236}">
                <a16:creationId xmlns:a16="http://schemas.microsoft.com/office/drawing/2014/main" id="{CF6B104A-4329-FFA3-9067-74B0204D2902}"/>
              </a:ext>
            </a:extLst>
          </p:cNvPr>
          <p:cNvPicPr>
            <a:picLocks noChangeAspect="1"/>
          </p:cNvPicPr>
          <p:nvPr/>
        </p:nvPicPr>
        <p:blipFill>
          <a:blip r:embed="rId6"/>
          <a:stretch>
            <a:fillRect/>
          </a:stretch>
        </p:blipFill>
        <p:spPr>
          <a:xfrm>
            <a:off x="3760552" y="1335366"/>
            <a:ext cx="5383447" cy="4029120"/>
          </a:xfrm>
          <a:prstGeom prst="rect">
            <a:avLst/>
          </a:prstGeom>
        </p:spPr>
      </p:pic>
      <p:sp>
        <p:nvSpPr>
          <p:cNvPr id="2" name="Elipse 1">
            <a:extLst>
              <a:ext uri="{FF2B5EF4-FFF2-40B4-BE49-F238E27FC236}">
                <a16:creationId xmlns:a16="http://schemas.microsoft.com/office/drawing/2014/main" id="{269AA927-069F-E884-4F97-1841600BE978}"/>
              </a:ext>
            </a:extLst>
          </p:cNvPr>
          <p:cNvSpPr/>
          <p:nvPr/>
        </p:nvSpPr>
        <p:spPr>
          <a:xfrm>
            <a:off x="7085647" y="1357550"/>
            <a:ext cx="917713" cy="76348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Elipse 10">
            <a:extLst>
              <a:ext uri="{FF2B5EF4-FFF2-40B4-BE49-F238E27FC236}">
                <a16:creationId xmlns:a16="http://schemas.microsoft.com/office/drawing/2014/main" id="{1731DB92-2604-92FC-489E-318049D38833}"/>
              </a:ext>
            </a:extLst>
          </p:cNvPr>
          <p:cNvSpPr/>
          <p:nvPr/>
        </p:nvSpPr>
        <p:spPr>
          <a:xfrm>
            <a:off x="8078771" y="1536567"/>
            <a:ext cx="917713" cy="424206"/>
          </a:xfrm>
          <a:prstGeom prst="ellipse">
            <a:avLst/>
          </a:prstGeom>
          <a:noFill/>
          <a:ln w="28575">
            <a:solidFill>
              <a:srgbClr val="EE54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Elipse 11">
            <a:extLst>
              <a:ext uri="{FF2B5EF4-FFF2-40B4-BE49-F238E27FC236}">
                <a16:creationId xmlns:a16="http://schemas.microsoft.com/office/drawing/2014/main" id="{75029C8F-FE9A-6911-8651-EDCB1CFDDFB1}"/>
              </a:ext>
            </a:extLst>
          </p:cNvPr>
          <p:cNvSpPr/>
          <p:nvPr/>
        </p:nvSpPr>
        <p:spPr>
          <a:xfrm>
            <a:off x="4465736" y="1498858"/>
            <a:ext cx="2487938" cy="49962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12268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369332"/>
          </a:xfrm>
          <a:prstGeom prst="rect">
            <a:avLst/>
          </a:prstGeom>
          <a:noFill/>
          <a:ln w="28575">
            <a:solidFill>
              <a:schemeClr val="tx1"/>
            </a:solidFill>
          </a:ln>
        </p:spPr>
        <p:txBody>
          <a:bodyPr wrap="square" rtlCol="0">
            <a:spAutoFit/>
          </a:bodyPr>
          <a:lstStyle/>
          <a:p>
            <a:pPr algn="r"/>
            <a:r>
              <a:rPr lang="pt-BR" dirty="0" err="1"/>
              <a:t>Results</a:t>
            </a:r>
            <a:r>
              <a:rPr lang="pt-BR" dirty="0"/>
              <a:t> </a:t>
            </a:r>
            <a:r>
              <a:rPr lang="pt-BR" dirty="0" err="1"/>
              <a:t>and</a:t>
            </a:r>
            <a:r>
              <a:rPr lang="pt-BR" dirty="0"/>
              <a:t> </a:t>
            </a:r>
            <a:r>
              <a:rPr lang="pt-BR" dirty="0" err="1"/>
              <a:t>Discussion</a:t>
            </a:r>
            <a:endParaRPr lang="nl-NL" dirty="0"/>
          </a:p>
        </p:txBody>
      </p:sp>
      <p:pic>
        <p:nvPicPr>
          <p:cNvPr id="10" name="Imagem 9">
            <a:extLst>
              <a:ext uri="{FF2B5EF4-FFF2-40B4-BE49-F238E27FC236}">
                <a16:creationId xmlns:a16="http://schemas.microsoft.com/office/drawing/2014/main" id="{6AD2B6D5-8885-9F26-541B-F2F91E19EDB4}"/>
              </a:ext>
            </a:extLst>
          </p:cNvPr>
          <p:cNvPicPr>
            <a:picLocks noChangeAspect="1"/>
          </p:cNvPicPr>
          <p:nvPr/>
        </p:nvPicPr>
        <p:blipFill>
          <a:blip r:embed="rId4"/>
          <a:stretch>
            <a:fillRect/>
          </a:stretch>
        </p:blipFill>
        <p:spPr>
          <a:xfrm>
            <a:off x="0" y="2121808"/>
            <a:ext cx="9144000" cy="2614384"/>
          </a:xfrm>
          <a:prstGeom prst="rect">
            <a:avLst/>
          </a:prstGeom>
        </p:spPr>
      </p:pic>
      <p:sp>
        <p:nvSpPr>
          <p:cNvPr id="2" name="CaixaDeTexto 1">
            <a:extLst>
              <a:ext uri="{FF2B5EF4-FFF2-40B4-BE49-F238E27FC236}">
                <a16:creationId xmlns:a16="http://schemas.microsoft.com/office/drawing/2014/main" id="{5EFB43CE-0F6B-C41D-0B98-8950EE689DDB}"/>
              </a:ext>
            </a:extLst>
          </p:cNvPr>
          <p:cNvSpPr txBox="1"/>
          <p:nvPr/>
        </p:nvSpPr>
        <p:spPr>
          <a:xfrm>
            <a:off x="2686639" y="494067"/>
            <a:ext cx="5392133" cy="1754326"/>
          </a:xfrm>
          <a:prstGeom prst="rect">
            <a:avLst/>
          </a:prstGeom>
          <a:noFill/>
        </p:spPr>
        <p:txBody>
          <a:bodyPr wrap="square" rtlCol="0">
            <a:spAutoFit/>
          </a:bodyPr>
          <a:lstStyle/>
          <a:p>
            <a:r>
              <a:rPr lang="pt-BR" dirty="0"/>
              <a:t>n = 12</a:t>
            </a:r>
          </a:p>
          <a:p>
            <a:r>
              <a:rPr lang="pt-BR" dirty="0"/>
              <a:t>Clinical </a:t>
            </a:r>
            <a:r>
              <a:rPr lang="pt-BR" dirty="0" err="1"/>
              <a:t>Sensitivity</a:t>
            </a:r>
            <a:r>
              <a:rPr lang="pt-BR" dirty="0"/>
              <a:t> (</a:t>
            </a:r>
            <a:r>
              <a:rPr lang="pt-BR" dirty="0" err="1"/>
              <a:t>actionable</a:t>
            </a:r>
            <a:r>
              <a:rPr lang="pt-BR" dirty="0"/>
              <a:t> </a:t>
            </a:r>
            <a:r>
              <a:rPr lang="pt-BR" dirty="0" err="1"/>
              <a:t>variant</a:t>
            </a:r>
            <a:r>
              <a:rPr lang="pt-BR" dirty="0"/>
              <a:t>)</a:t>
            </a:r>
          </a:p>
          <a:p>
            <a:r>
              <a:rPr lang="en-US" sz="1800" dirty="0" err="1"/>
              <a:t>IntelliPlex</a:t>
            </a:r>
            <a:r>
              <a:rPr lang="en-US" sz="1800" dirty="0"/>
              <a:t> lung cancer panel – DNA</a:t>
            </a:r>
            <a:r>
              <a:rPr lang="pt-BR" sz="1800" dirty="0"/>
              <a:t> (</a:t>
            </a:r>
            <a:r>
              <a:rPr lang="en-US" sz="1800" dirty="0"/>
              <a:t>πCMT</a:t>
            </a:r>
            <a:r>
              <a:rPr lang="pt-BR" sz="1800" dirty="0"/>
              <a:t>)</a:t>
            </a:r>
            <a:endParaRPr lang="pt-BR" dirty="0"/>
          </a:p>
          <a:p>
            <a:r>
              <a:rPr lang="pt-BR" dirty="0" err="1"/>
              <a:t>Vs</a:t>
            </a:r>
            <a:r>
              <a:rPr lang="pt-BR" dirty="0"/>
              <a:t> </a:t>
            </a:r>
            <a:r>
              <a:rPr lang="en-US" sz="1800" dirty="0" err="1"/>
              <a:t>SureSelect</a:t>
            </a:r>
            <a:r>
              <a:rPr lang="en-US" sz="1800" dirty="0"/>
              <a:t> XTHS2 40 genes customized panel (NGS)</a:t>
            </a:r>
            <a:endParaRPr lang="pt-BR" dirty="0"/>
          </a:p>
          <a:p>
            <a:endParaRPr lang="pt-BR" dirty="0"/>
          </a:p>
          <a:p>
            <a:r>
              <a:rPr lang="pt-BR" dirty="0"/>
              <a:t>12/12 = 1,0 = 100%</a:t>
            </a:r>
            <a:endParaRPr lang="nl-NL" dirty="0"/>
          </a:p>
        </p:txBody>
      </p:sp>
      <p:sp>
        <p:nvSpPr>
          <p:cNvPr id="7" name="CaixaDeTexto 6">
            <a:extLst>
              <a:ext uri="{FF2B5EF4-FFF2-40B4-BE49-F238E27FC236}">
                <a16:creationId xmlns:a16="http://schemas.microsoft.com/office/drawing/2014/main" id="{30680C46-22A4-1362-E14E-B58138CA488A}"/>
              </a:ext>
            </a:extLst>
          </p:cNvPr>
          <p:cNvSpPr txBox="1"/>
          <p:nvPr/>
        </p:nvSpPr>
        <p:spPr>
          <a:xfrm>
            <a:off x="2982627" y="4585434"/>
            <a:ext cx="4521109" cy="646331"/>
          </a:xfrm>
          <a:prstGeom prst="rect">
            <a:avLst/>
          </a:prstGeom>
          <a:noFill/>
        </p:spPr>
        <p:txBody>
          <a:bodyPr wrap="square" rtlCol="0">
            <a:spAutoFit/>
          </a:bodyPr>
          <a:lstStyle/>
          <a:p>
            <a:r>
              <a:rPr lang="pt-BR" dirty="0"/>
              <a:t>L858R </a:t>
            </a:r>
            <a:r>
              <a:rPr lang="pt-BR" dirty="0" err="1"/>
              <a:t>known</a:t>
            </a:r>
            <a:r>
              <a:rPr lang="pt-BR" dirty="0"/>
              <a:t> </a:t>
            </a:r>
            <a:r>
              <a:rPr lang="pt-BR" dirty="0" err="1"/>
              <a:t>actionable</a:t>
            </a:r>
            <a:r>
              <a:rPr lang="pt-BR" dirty="0"/>
              <a:t> </a:t>
            </a:r>
            <a:r>
              <a:rPr lang="pt-BR" dirty="0" err="1"/>
              <a:t>variant</a:t>
            </a:r>
            <a:endParaRPr lang="pt-BR" dirty="0"/>
          </a:p>
          <a:p>
            <a:r>
              <a:rPr lang="pt-BR" dirty="0"/>
              <a:t>V689L </a:t>
            </a:r>
            <a:r>
              <a:rPr lang="pt-BR" dirty="0" err="1"/>
              <a:t>variant</a:t>
            </a:r>
            <a:r>
              <a:rPr lang="pt-BR" dirty="0"/>
              <a:t> </a:t>
            </a:r>
            <a:r>
              <a:rPr lang="pt-BR" dirty="0" err="1"/>
              <a:t>of</a:t>
            </a:r>
            <a:r>
              <a:rPr lang="pt-BR" dirty="0"/>
              <a:t> </a:t>
            </a:r>
            <a:r>
              <a:rPr lang="pt-BR" dirty="0" err="1"/>
              <a:t>undetermined</a:t>
            </a:r>
            <a:r>
              <a:rPr lang="pt-BR" dirty="0"/>
              <a:t> </a:t>
            </a:r>
            <a:r>
              <a:rPr lang="pt-BR" dirty="0" err="1"/>
              <a:t>significance</a:t>
            </a:r>
            <a:r>
              <a:rPr lang="pt-BR" dirty="0"/>
              <a:t> </a:t>
            </a:r>
            <a:endParaRPr lang="nl-NL" dirty="0"/>
          </a:p>
        </p:txBody>
      </p:sp>
    </p:spTree>
    <p:extLst>
      <p:ext uri="{BB962C8B-B14F-4D97-AF65-F5344CB8AC3E}">
        <p14:creationId xmlns:p14="http://schemas.microsoft.com/office/powerpoint/2010/main" val="804397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369332"/>
          </a:xfrm>
          <a:prstGeom prst="rect">
            <a:avLst/>
          </a:prstGeom>
          <a:noFill/>
          <a:ln w="28575">
            <a:solidFill>
              <a:schemeClr val="tx1"/>
            </a:solidFill>
          </a:ln>
        </p:spPr>
        <p:txBody>
          <a:bodyPr wrap="square" rtlCol="0">
            <a:spAutoFit/>
          </a:bodyPr>
          <a:lstStyle/>
          <a:p>
            <a:pPr algn="r"/>
            <a:r>
              <a:rPr lang="pt-BR" dirty="0" err="1"/>
              <a:t>Results</a:t>
            </a:r>
            <a:r>
              <a:rPr lang="pt-BR" dirty="0"/>
              <a:t> </a:t>
            </a:r>
            <a:r>
              <a:rPr lang="pt-BR" dirty="0" err="1"/>
              <a:t>and</a:t>
            </a:r>
            <a:r>
              <a:rPr lang="pt-BR" dirty="0"/>
              <a:t> </a:t>
            </a:r>
            <a:r>
              <a:rPr lang="pt-BR" dirty="0" err="1"/>
              <a:t>Discussion</a:t>
            </a:r>
            <a:endParaRPr lang="nl-NL" dirty="0"/>
          </a:p>
        </p:txBody>
      </p:sp>
      <p:sp>
        <p:nvSpPr>
          <p:cNvPr id="2" name="CaixaDeTexto 1">
            <a:extLst>
              <a:ext uri="{FF2B5EF4-FFF2-40B4-BE49-F238E27FC236}">
                <a16:creationId xmlns:a16="http://schemas.microsoft.com/office/drawing/2014/main" id="{DCE4E579-1F2E-0A4F-C4FD-473346341C18}"/>
              </a:ext>
            </a:extLst>
          </p:cNvPr>
          <p:cNvSpPr txBox="1"/>
          <p:nvPr/>
        </p:nvSpPr>
        <p:spPr>
          <a:xfrm>
            <a:off x="509047" y="78538"/>
            <a:ext cx="5392133" cy="1200329"/>
          </a:xfrm>
          <a:prstGeom prst="rect">
            <a:avLst/>
          </a:prstGeom>
          <a:noFill/>
        </p:spPr>
        <p:txBody>
          <a:bodyPr wrap="square" rtlCol="0">
            <a:spAutoFit/>
          </a:bodyPr>
          <a:lstStyle/>
          <a:p>
            <a:r>
              <a:rPr lang="pt-BR" dirty="0"/>
              <a:t>Clinical </a:t>
            </a:r>
            <a:r>
              <a:rPr lang="pt-BR" dirty="0" err="1"/>
              <a:t>Sensitivity</a:t>
            </a:r>
            <a:r>
              <a:rPr lang="pt-BR" dirty="0"/>
              <a:t> (</a:t>
            </a:r>
            <a:r>
              <a:rPr lang="pt-BR" dirty="0" err="1"/>
              <a:t>actionable</a:t>
            </a:r>
            <a:r>
              <a:rPr lang="pt-BR" dirty="0"/>
              <a:t> </a:t>
            </a:r>
            <a:r>
              <a:rPr lang="pt-BR" dirty="0" err="1"/>
              <a:t>variant</a:t>
            </a:r>
            <a:r>
              <a:rPr lang="pt-BR" dirty="0"/>
              <a:t>)</a:t>
            </a:r>
          </a:p>
          <a:p>
            <a:r>
              <a:rPr lang="en-US" sz="1800" dirty="0" err="1"/>
              <a:t>IntelliPlex</a:t>
            </a:r>
            <a:r>
              <a:rPr lang="en-US" sz="1800" dirty="0"/>
              <a:t> lung cancer panel – DNA</a:t>
            </a:r>
            <a:r>
              <a:rPr lang="pt-BR" sz="1800" dirty="0"/>
              <a:t> (</a:t>
            </a:r>
            <a:r>
              <a:rPr lang="en-US" sz="1800" dirty="0"/>
              <a:t>πCMT</a:t>
            </a:r>
            <a:r>
              <a:rPr lang="pt-BR" sz="1800" dirty="0"/>
              <a:t>)</a:t>
            </a:r>
            <a:endParaRPr lang="pt-BR" dirty="0"/>
          </a:p>
          <a:p>
            <a:r>
              <a:rPr lang="pt-BR" dirty="0" err="1"/>
              <a:t>Vs</a:t>
            </a:r>
            <a:r>
              <a:rPr lang="pt-BR" dirty="0"/>
              <a:t> </a:t>
            </a:r>
            <a:r>
              <a:rPr lang="en-US" sz="1800" dirty="0" err="1"/>
              <a:t>SureSelect</a:t>
            </a:r>
            <a:r>
              <a:rPr lang="en-US" sz="1800" dirty="0"/>
              <a:t> XTHS2 40 genes customized panel (NGS)</a:t>
            </a:r>
            <a:endParaRPr lang="pt-BR" dirty="0"/>
          </a:p>
          <a:p>
            <a:r>
              <a:rPr lang="pt-BR" dirty="0"/>
              <a:t>12/12 = 1,0 = 100%</a:t>
            </a:r>
            <a:endParaRPr lang="nl-NL" dirty="0"/>
          </a:p>
        </p:txBody>
      </p:sp>
      <p:graphicFrame>
        <p:nvGraphicFramePr>
          <p:cNvPr id="7" name="Tabela 6">
            <a:extLst>
              <a:ext uri="{FF2B5EF4-FFF2-40B4-BE49-F238E27FC236}">
                <a16:creationId xmlns:a16="http://schemas.microsoft.com/office/drawing/2014/main" id="{981C6739-E116-C8C3-EB6B-C2A30EEE89AB}"/>
              </a:ext>
            </a:extLst>
          </p:cNvPr>
          <p:cNvGraphicFramePr>
            <a:graphicFrameLocks noGrp="1"/>
          </p:cNvGraphicFramePr>
          <p:nvPr>
            <p:extLst>
              <p:ext uri="{D42A27DB-BD31-4B8C-83A1-F6EECF244321}">
                <p14:modId xmlns:p14="http://schemas.microsoft.com/office/powerpoint/2010/main" val="3808980615"/>
              </p:ext>
            </p:extLst>
          </p:nvPr>
        </p:nvGraphicFramePr>
        <p:xfrm>
          <a:off x="509047" y="1246166"/>
          <a:ext cx="8012784" cy="4211320"/>
        </p:xfrm>
        <a:graphic>
          <a:graphicData uri="http://schemas.openxmlformats.org/drawingml/2006/table">
            <a:tbl>
              <a:tblPr firstRow="1" bandRow="1">
                <a:tableStyleId>{5C22544A-7EE6-4342-B048-85BDC9FD1C3A}</a:tableStyleId>
              </a:tblPr>
              <a:tblGrid>
                <a:gridCol w="2003196">
                  <a:extLst>
                    <a:ext uri="{9D8B030D-6E8A-4147-A177-3AD203B41FA5}">
                      <a16:colId xmlns:a16="http://schemas.microsoft.com/office/drawing/2014/main" val="2632721531"/>
                    </a:ext>
                  </a:extLst>
                </a:gridCol>
                <a:gridCol w="2003196">
                  <a:extLst>
                    <a:ext uri="{9D8B030D-6E8A-4147-A177-3AD203B41FA5}">
                      <a16:colId xmlns:a16="http://schemas.microsoft.com/office/drawing/2014/main" val="2621065868"/>
                    </a:ext>
                  </a:extLst>
                </a:gridCol>
                <a:gridCol w="2003196">
                  <a:extLst>
                    <a:ext uri="{9D8B030D-6E8A-4147-A177-3AD203B41FA5}">
                      <a16:colId xmlns:a16="http://schemas.microsoft.com/office/drawing/2014/main" val="4202717452"/>
                    </a:ext>
                  </a:extLst>
                </a:gridCol>
                <a:gridCol w="2003196">
                  <a:extLst>
                    <a:ext uri="{9D8B030D-6E8A-4147-A177-3AD203B41FA5}">
                      <a16:colId xmlns:a16="http://schemas.microsoft.com/office/drawing/2014/main" val="1882675136"/>
                    </a:ext>
                  </a:extLst>
                </a:gridCol>
              </a:tblGrid>
              <a:tr h="370840">
                <a:tc>
                  <a:txBody>
                    <a:bodyPr/>
                    <a:lstStyle/>
                    <a:p>
                      <a:r>
                        <a:rPr lang="pt-BR" dirty="0" err="1"/>
                        <a:t>Paper</a:t>
                      </a:r>
                      <a:endParaRPr lang="nl-NL" dirty="0"/>
                    </a:p>
                  </a:txBody>
                  <a:tcPr/>
                </a:tc>
                <a:tc>
                  <a:txBody>
                    <a:bodyPr/>
                    <a:lstStyle/>
                    <a:p>
                      <a:r>
                        <a:rPr lang="el-GR" dirty="0"/>
                        <a:t>π</a:t>
                      </a:r>
                      <a:r>
                        <a:rPr lang="pt-BR" dirty="0"/>
                        <a:t>CMT </a:t>
                      </a:r>
                      <a:r>
                        <a:rPr lang="pt-BR" dirty="0" err="1"/>
                        <a:t>assay</a:t>
                      </a:r>
                      <a:endParaRPr lang="nl-NL" dirty="0"/>
                    </a:p>
                  </a:txBody>
                  <a:tcPr/>
                </a:tc>
                <a:tc>
                  <a:txBody>
                    <a:bodyPr/>
                    <a:lstStyle/>
                    <a:p>
                      <a:r>
                        <a:rPr lang="pt-BR" dirty="0"/>
                        <a:t>Clinical </a:t>
                      </a:r>
                      <a:r>
                        <a:rPr lang="pt-BR" dirty="0" err="1"/>
                        <a:t>Sensitivity</a:t>
                      </a:r>
                      <a:endParaRPr lang="nl-NL" dirty="0"/>
                    </a:p>
                  </a:txBody>
                  <a:tcPr/>
                </a:tc>
                <a:tc>
                  <a:txBody>
                    <a:bodyPr/>
                    <a:lstStyle/>
                    <a:p>
                      <a:r>
                        <a:rPr lang="pt-BR" dirty="0" err="1"/>
                        <a:t>Specificity</a:t>
                      </a:r>
                      <a:endParaRPr lang="nl-NL" dirty="0"/>
                    </a:p>
                  </a:txBody>
                  <a:tcPr/>
                </a:tc>
                <a:extLst>
                  <a:ext uri="{0D108BD9-81ED-4DB2-BD59-A6C34878D82A}">
                    <a16:rowId xmlns:a16="http://schemas.microsoft.com/office/drawing/2014/main" val="929567430"/>
                  </a:ext>
                </a:extLst>
              </a:tr>
              <a:tr h="370840">
                <a:tc>
                  <a:txBody>
                    <a:bodyPr/>
                    <a:lstStyle/>
                    <a:p>
                      <a:r>
                        <a:rPr lang="nl-NL" dirty="0"/>
                        <a:t>7. Kao JH et al. Diagn Microbiol Infect Dis. 2019; 94(4):344-348.</a:t>
                      </a:r>
                    </a:p>
                  </a:txBody>
                  <a:tcPr/>
                </a:tc>
                <a:tc>
                  <a:txBody>
                    <a:bodyPr/>
                    <a:lstStyle/>
                    <a:p>
                      <a:r>
                        <a:rPr lang="nl-NL" sz="1800" b="0" i="0" kern="1200" dirty="0">
                          <a:solidFill>
                            <a:schemeClr val="dk1"/>
                          </a:solidFill>
                          <a:effectLst/>
                          <a:latin typeface="+mn-lt"/>
                          <a:ea typeface="+mn-ea"/>
                          <a:cs typeface="+mn-cs"/>
                        </a:rPr>
                        <a:t>IntelliPlex HCV Genotyping Assay</a:t>
                      </a:r>
                      <a:endParaRPr lang="nl-NL" dirty="0"/>
                    </a:p>
                  </a:txBody>
                  <a:tcPr/>
                </a:tc>
                <a:tc>
                  <a:txBody>
                    <a:bodyPr/>
                    <a:lstStyle/>
                    <a:p>
                      <a:r>
                        <a:rPr lang="pt-BR" dirty="0"/>
                        <a:t>96.9%</a:t>
                      </a:r>
                      <a:endParaRPr lang="nl-NL" dirty="0"/>
                    </a:p>
                  </a:txBody>
                  <a:tcPr/>
                </a:tc>
                <a:tc>
                  <a:txBody>
                    <a:bodyPr/>
                    <a:lstStyle/>
                    <a:p>
                      <a:r>
                        <a:rPr lang="pt-BR" dirty="0"/>
                        <a:t>100%</a:t>
                      </a:r>
                      <a:endParaRPr lang="nl-NL" dirty="0"/>
                    </a:p>
                  </a:txBody>
                  <a:tcPr/>
                </a:tc>
                <a:extLst>
                  <a:ext uri="{0D108BD9-81ED-4DB2-BD59-A6C34878D82A}">
                    <a16:rowId xmlns:a16="http://schemas.microsoft.com/office/drawing/2014/main" val="760400071"/>
                  </a:ext>
                </a:extLst>
              </a:tr>
              <a:tr h="370840">
                <a:tc>
                  <a:txBody>
                    <a:bodyPr/>
                    <a:lstStyle/>
                    <a:p>
                      <a:r>
                        <a:rPr lang="da-DK" dirty="0"/>
                        <a:t>8. Chen CL et al. Mol Diagn Ther. 2019; 23(5):645-656.</a:t>
                      </a:r>
                      <a:endParaRPr lang="nl-NL" dirty="0"/>
                    </a:p>
                  </a:txBody>
                  <a:tcPr/>
                </a:tc>
                <a:tc>
                  <a:txBody>
                    <a:bodyPr/>
                    <a:lstStyle/>
                    <a:p>
                      <a:r>
                        <a:rPr lang="nl-NL" dirty="0"/>
                        <a:t>IntelliPlex™ KRAS G12/13 Mutation Assay </a:t>
                      </a:r>
                    </a:p>
                  </a:txBody>
                  <a:tcPr/>
                </a:tc>
                <a:tc>
                  <a:txBody>
                    <a:bodyPr/>
                    <a:lstStyle/>
                    <a:p>
                      <a:r>
                        <a:rPr lang="pt-BR" dirty="0"/>
                        <a:t>100%</a:t>
                      </a:r>
                      <a:endParaRPr lang="nl-NL" dirty="0"/>
                    </a:p>
                  </a:txBody>
                  <a:tcPr/>
                </a:tc>
                <a:tc>
                  <a:txBody>
                    <a:bodyPr/>
                    <a:lstStyle/>
                    <a:p>
                      <a:r>
                        <a:rPr lang="pt-BR" dirty="0"/>
                        <a:t>90.8%</a:t>
                      </a:r>
                      <a:endParaRPr lang="nl-NL" dirty="0"/>
                    </a:p>
                  </a:txBody>
                  <a:tcPr/>
                </a:tc>
                <a:extLst>
                  <a:ext uri="{0D108BD9-81ED-4DB2-BD59-A6C34878D82A}">
                    <a16:rowId xmlns:a16="http://schemas.microsoft.com/office/drawing/2014/main" val="3629054390"/>
                  </a:ext>
                </a:extLst>
              </a:tr>
              <a:tr h="370840">
                <a:tc>
                  <a:txBody>
                    <a:bodyPr/>
                    <a:lstStyle/>
                    <a:p>
                      <a:r>
                        <a:rPr lang="nl-NL" sz="1800" kern="1200" dirty="0">
                          <a:solidFill>
                            <a:schemeClr val="dk1"/>
                          </a:solidFill>
                          <a:effectLst/>
                          <a:latin typeface="+mn-lt"/>
                          <a:ea typeface="+mn-ea"/>
                          <a:cs typeface="+mn-cs"/>
                        </a:rPr>
                        <a:t>9. Wu CH et al. Pathol Res Pract. 2024; 257:155304. PMID: 38657557.</a:t>
                      </a:r>
                      <a:endParaRPr lang="nl-NL" dirty="0"/>
                    </a:p>
                  </a:txBody>
                  <a:tcPr/>
                </a:tc>
                <a:tc>
                  <a:txBody>
                    <a:bodyPr/>
                    <a:lstStyle/>
                    <a:p>
                      <a:r>
                        <a:rPr lang="nl-NL" sz="1800" b="0" i="0" kern="1200" dirty="0">
                          <a:solidFill>
                            <a:schemeClr val="dk1"/>
                          </a:solidFill>
                          <a:effectLst/>
                          <a:latin typeface="+mn-lt"/>
                          <a:ea typeface="+mn-ea"/>
                          <a:cs typeface="+mn-cs"/>
                        </a:rPr>
                        <a:t>IntelliPlex-LCP-DNA Assay</a:t>
                      </a:r>
                      <a:endParaRPr lang="nl-NL" dirty="0"/>
                    </a:p>
                  </a:txBody>
                  <a:tcPr/>
                </a:tc>
                <a:tc>
                  <a:txBody>
                    <a:bodyPr/>
                    <a:lstStyle/>
                    <a:p>
                      <a:r>
                        <a:rPr lang="pt-BR" dirty="0"/>
                        <a:t>25%</a:t>
                      </a:r>
                    </a:p>
                    <a:p>
                      <a:r>
                        <a:rPr lang="pt-BR" dirty="0" err="1"/>
                        <a:t>Caveats</a:t>
                      </a:r>
                      <a:r>
                        <a:rPr lang="pt-BR" dirty="0"/>
                        <a:t>:</a:t>
                      </a:r>
                    </a:p>
                    <a:p>
                      <a:r>
                        <a:rPr lang="pt-BR" dirty="0"/>
                        <a:t>n=4</a:t>
                      </a:r>
                    </a:p>
                    <a:p>
                      <a:r>
                        <a:rPr lang="pt-BR" dirty="0"/>
                        <a:t>Only </a:t>
                      </a:r>
                      <a:r>
                        <a:rPr lang="pt-BR" dirty="0" err="1"/>
                        <a:t>double</a:t>
                      </a:r>
                      <a:r>
                        <a:rPr lang="pt-BR" dirty="0"/>
                        <a:t> couplets </a:t>
                      </a:r>
                      <a:r>
                        <a:rPr lang="pt-BR" dirty="0" err="1"/>
                        <a:t>variants</a:t>
                      </a:r>
                      <a:endParaRPr lang="nl-NL" dirty="0"/>
                    </a:p>
                  </a:txBody>
                  <a:tcPr/>
                </a:tc>
                <a:tc>
                  <a:txBody>
                    <a:bodyPr/>
                    <a:lstStyle/>
                    <a:p>
                      <a:r>
                        <a:rPr lang="pt-BR" dirty="0"/>
                        <a:t>---</a:t>
                      </a:r>
                      <a:endParaRPr lang="nl-NL" dirty="0"/>
                    </a:p>
                  </a:txBody>
                  <a:tcPr/>
                </a:tc>
                <a:extLst>
                  <a:ext uri="{0D108BD9-81ED-4DB2-BD59-A6C34878D82A}">
                    <a16:rowId xmlns:a16="http://schemas.microsoft.com/office/drawing/2014/main" val="83497473"/>
                  </a:ext>
                </a:extLst>
              </a:tr>
            </a:tbl>
          </a:graphicData>
        </a:graphic>
      </p:graphicFrame>
    </p:spTree>
    <p:extLst>
      <p:ext uri="{BB962C8B-B14F-4D97-AF65-F5344CB8AC3E}">
        <p14:creationId xmlns:p14="http://schemas.microsoft.com/office/powerpoint/2010/main" val="2682679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7729978" y="190500"/>
            <a:ext cx="1414021" cy="369332"/>
          </a:xfrm>
          <a:prstGeom prst="rect">
            <a:avLst/>
          </a:prstGeom>
          <a:noFill/>
          <a:ln w="28575">
            <a:solidFill>
              <a:schemeClr val="tx1"/>
            </a:solidFill>
          </a:ln>
        </p:spPr>
        <p:txBody>
          <a:bodyPr wrap="square" rtlCol="0">
            <a:spAutoFit/>
          </a:bodyPr>
          <a:lstStyle/>
          <a:p>
            <a:pPr algn="r"/>
            <a:r>
              <a:rPr lang="pt-BR" dirty="0" err="1"/>
              <a:t>References</a:t>
            </a:r>
            <a:endParaRPr lang="nl-NL" dirty="0"/>
          </a:p>
        </p:txBody>
      </p:sp>
      <p:sp>
        <p:nvSpPr>
          <p:cNvPr id="2" name="CaixaDeTexto 1">
            <a:extLst>
              <a:ext uri="{FF2B5EF4-FFF2-40B4-BE49-F238E27FC236}">
                <a16:creationId xmlns:a16="http://schemas.microsoft.com/office/drawing/2014/main" id="{EB739654-8700-9796-4B8A-5EA528BF47CD}"/>
              </a:ext>
            </a:extLst>
          </p:cNvPr>
          <p:cNvSpPr txBox="1"/>
          <p:nvPr/>
        </p:nvSpPr>
        <p:spPr>
          <a:xfrm>
            <a:off x="179109" y="655454"/>
            <a:ext cx="8804635" cy="5405967"/>
          </a:xfrm>
          <a:prstGeom prst="rect">
            <a:avLst/>
          </a:prstGeom>
          <a:noFill/>
        </p:spPr>
        <p:txBody>
          <a:bodyPr wrap="square" rtlCol="0">
            <a:spAutoFit/>
          </a:bodyPr>
          <a:lstStyle/>
          <a:p>
            <a:pPr>
              <a:lnSpc>
                <a:spcPct val="107000"/>
              </a:lnSpc>
              <a:spcAft>
                <a:spcPts val="800"/>
              </a:spcAft>
            </a:pPr>
            <a:r>
              <a:rPr lang="nl-NL" sz="1100" dirty="0">
                <a:effectLst/>
                <a:latin typeface="Calibri" panose="020F0502020204030204" pitchFamily="34" charset="0"/>
                <a:ea typeface="Calibri" panose="020F0502020204030204" pitchFamily="34" charset="0"/>
                <a:cs typeface="Arial" panose="020B0604020202020204" pitchFamily="34" charset="0"/>
              </a:rPr>
              <a:t>1. Pennell NA, Arcila ME, Gandara DR, West H. Biomarker Testing for Patients With Advanced Non-Small Cell Lung Cancer: Real-World Issues and Tough Choices. Am Soc Clin Oncol Educ Book. 2019 Jan;39:531-542. PMID: 31099633.</a:t>
            </a:r>
          </a:p>
          <a:p>
            <a:pPr>
              <a:lnSpc>
                <a:spcPct val="107000"/>
              </a:lnSpc>
              <a:spcAft>
                <a:spcPts val="800"/>
              </a:spcAft>
            </a:pPr>
            <a:r>
              <a:rPr lang="nl-NL" sz="1100" dirty="0">
                <a:effectLst/>
                <a:latin typeface="Calibri" panose="020F0502020204030204" pitchFamily="34" charset="0"/>
                <a:ea typeface="Calibri" panose="020F0502020204030204" pitchFamily="34" charset="0"/>
                <a:cs typeface="Arial" panose="020B0604020202020204" pitchFamily="34" charset="0"/>
              </a:rPr>
              <a:t>2. Planchard D, Popat S, Kerr K, Novello S, Smit EF, Faivre-Finn C, Mok TS, Reck M, Van Schil PE, Hellmann MD, Peters S; ESMO Guidelines Committee. Metastatic non-small cell lung cancer: ESMO Clinical Practice Guidelines for diagnosis, treatment and follow-up. Ann Oncol. 2018 Oct 1;29(Suppl 4):iv192-iv237. PMID: 30285222.</a:t>
            </a:r>
          </a:p>
          <a:p>
            <a:pPr>
              <a:lnSpc>
                <a:spcPct val="107000"/>
              </a:lnSpc>
              <a:spcAft>
                <a:spcPts val="800"/>
              </a:spcAft>
            </a:pPr>
            <a:r>
              <a:rPr lang="nl-NL" sz="1100" dirty="0">
                <a:effectLst/>
                <a:latin typeface="Calibri" panose="020F0502020204030204" pitchFamily="34" charset="0"/>
                <a:ea typeface="Calibri" panose="020F0502020204030204" pitchFamily="34" charset="0"/>
                <a:cs typeface="Arial" panose="020B0604020202020204" pitchFamily="34" charset="0"/>
              </a:rPr>
              <a:t>3. Ettinger DS, Wood DE, Aisner DL, Akerley W, Bauman JR, Bharat A, Bruno DS, Chang JY, Chirieac LR, D'Amico TA, Dilling TJ, Dowell J, Gettinger S, Gubens MA, Hegde A, Hennon M, Lackner RP, Lanuti M, Leal TA, Lin J, Loo BW Jr, Lovly CM, Martins RG, Massarelli E, Morgensztern D, Ng T, Otterson GA, Patel SP, Riely GJ, Schild SE, Shapiro TA, Singh AP, Stevenson J, Tam A, Yanagawa J, Yang SC, Gregory KM, Hughes M. NCCN Guidelines Insights: Non-Small Cell Lung Cancer, Version 2.2021. J Natl Compr Canc Netw. 2021 Mar 2;19(3):254-266. PMID</a:t>
            </a:r>
            <a:r>
              <a:rPr lang="nl-NL" sz="1100" dirty="0">
                <a:effectLst/>
                <a:latin typeface="Calibri" panose="020F0502020204030204" pitchFamily="34" charset="0"/>
                <a:ea typeface="Calibri" panose="020F0502020204030204" pitchFamily="34" charset="0"/>
                <a:cs typeface="Calibri" panose="020F0502020204030204" pitchFamily="34" charset="0"/>
              </a:rPr>
              <a:t>: 33668021.</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solidFill>
                  <a:srgbClr val="21212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4. Lindeman NI, Cagle PT, Aisner DL, Arcila ME, Beasley MB, Bernicker EH, Colasacco C, Dacic S, Hirsch FR, Kerr K, Kwiatkowski DJ, Ladanyi M, Nowak JA, Sholl L, Temple-Smolkin R, Solomon B, Souter LH, Thunnissen E, Tsao MS, Ventura CB, Wynes MW, Yatabe Y. Updated Molecular Testing Guideline for the Selection of Lung Cancer Patients for Treatment With Targeted Tyrosine Kinase Inhibitors: Guideline From the College of American Pathologists, the International Association for the Study of Lung Cancer, and the Association for Molecular Pathology. Arch Pathol Lab Med. 2018 Mar;142(3):321-346. PMID: 29355391.</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5. Sharma SV, Bell DW, </a:t>
            </a:r>
            <a:r>
              <a:rPr lang="en-US" sz="1100" dirty="0" err="1">
                <a:effectLst/>
                <a:latin typeface="Calibri" panose="020F0502020204030204" pitchFamily="34" charset="0"/>
                <a:ea typeface="Calibri" panose="020F0502020204030204" pitchFamily="34" charset="0"/>
                <a:cs typeface="Calibri" panose="020F0502020204030204" pitchFamily="34" charset="0"/>
              </a:rPr>
              <a:t>Settleman</a:t>
            </a:r>
            <a:r>
              <a:rPr lang="en-US" sz="1100" dirty="0">
                <a:effectLst/>
                <a:latin typeface="Calibri" panose="020F0502020204030204" pitchFamily="34" charset="0"/>
                <a:ea typeface="Calibri" panose="020F0502020204030204" pitchFamily="34" charset="0"/>
                <a:cs typeface="Arial" panose="020B0604020202020204" pitchFamily="34" charset="0"/>
              </a:rPr>
              <a:t> J, Haber DA. Epidermal growth factor receptor mutations in lung cancer. Nat Rev Cancer 2007; 7, 169.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6. </a:t>
            </a:r>
            <a:r>
              <a:rPr lang="en-US" sz="1100" dirty="0" err="1">
                <a:effectLst/>
                <a:latin typeface="Calibri" panose="020F0502020204030204" pitchFamily="34" charset="0"/>
                <a:ea typeface="Calibri" panose="020F0502020204030204" pitchFamily="34" charset="0"/>
                <a:cs typeface="Arial" panose="020B0604020202020204" pitchFamily="34" charset="0"/>
              </a:rPr>
              <a:t>Pasqualoto</a:t>
            </a:r>
            <a:r>
              <a:rPr lang="en-US" sz="1100" dirty="0">
                <a:effectLst/>
                <a:latin typeface="Calibri" panose="020F0502020204030204" pitchFamily="34" charset="0"/>
                <a:ea typeface="Calibri" panose="020F0502020204030204" pitchFamily="34" charset="0"/>
                <a:cs typeface="Arial" panose="020B0604020202020204" pitchFamily="34" charset="0"/>
              </a:rPr>
              <a:t> KFM, Soares IC, de Castro Junior G, Alves VAF, de Mello ES. Exploring in silico tools and 3D molecular properties to predict pathogenicity and structural protein interactions of rare EGFR variants detected in a large cohort of patients with lung adenocarcinoma. 34</a:t>
            </a:r>
            <a:r>
              <a:rPr lang="en-US" sz="1100" baseline="30000" dirty="0">
                <a:effectLst/>
                <a:latin typeface="Calibri" panose="020F0502020204030204" pitchFamily="34" charset="0"/>
                <a:ea typeface="Calibri" panose="020F0502020204030204" pitchFamily="34" charset="0"/>
                <a:cs typeface="Arial" panose="020B0604020202020204" pitchFamily="34" charset="0"/>
              </a:rPr>
              <a:t>o</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Congresso</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Brasileiro</a:t>
            </a:r>
            <a:r>
              <a:rPr lang="en-US" sz="1100" dirty="0">
                <a:effectLst/>
                <a:latin typeface="Calibri" panose="020F0502020204030204" pitchFamily="34" charset="0"/>
                <a:ea typeface="Calibri" panose="020F0502020204030204" pitchFamily="34" charset="0"/>
                <a:cs typeface="Calibri" panose="020F0502020204030204" pitchFamily="34" charset="0"/>
              </a:rPr>
              <a:t> de </a:t>
            </a:r>
            <a:r>
              <a:rPr lang="en-US" sz="1100" dirty="0" err="1">
                <a:effectLst/>
                <a:latin typeface="Calibri" panose="020F0502020204030204" pitchFamily="34" charset="0"/>
                <a:ea typeface="Calibri" panose="020F0502020204030204" pitchFamily="34" charset="0"/>
                <a:cs typeface="Calibri" panose="020F0502020204030204" pitchFamily="34" charset="0"/>
              </a:rPr>
              <a:t>Patologia</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Belém</a:t>
            </a:r>
            <a:r>
              <a:rPr lang="en-US" sz="1100" dirty="0">
                <a:effectLst/>
                <a:latin typeface="Calibri" panose="020F0502020204030204" pitchFamily="34" charset="0"/>
                <a:ea typeface="Calibri" panose="020F0502020204030204" pitchFamily="34" charset="0"/>
                <a:cs typeface="Calibri" panose="020F0502020204030204" pitchFamily="34" charset="0"/>
              </a:rPr>
              <a:t> – PA, Brazil, 2024.</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100" dirty="0">
                <a:solidFill>
                  <a:srgbClr val="21212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7. Kao JH, Lin CY, Chuang WL, Cheng YY, Hu JY, Liang WK, Friebe P, Palmer S, Huang CS. Clinical evaluation of IntelliPlex</a:t>
            </a:r>
            <a:r>
              <a:rPr lang="nl-NL" sz="1100" baseline="30000" dirty="0">
                <a:effectLst/>
                <a:latin typeface="Calibri" panose="020F0502020204030204" pitchFamily="34" charset="0"/>
                <a:ea typeface="Calibri" panose="020F0502020204030204" pitchFamily="34" charset="0"/>
                <a:cs typeface="Arial" panose="020B0604020202020204" pitchFamily="34" charset="0"/>
              </a:rPr>
              <a:t>TM</a:t>
            </a:r>
            <a:r>
              <a:rPr lang="nl-NL" sz="1100" dirty="0">
                <a:effectLst/>
                <a:latin typeface="Calibri" panose="020F0502020204030204" pitchFamily="34" charset="0"/>
                <a:ea typeface="Calibri" panose="020F0502020204030204" pitchFamily="34" charset="0"/>
                <a:cs typeface="Arial" panose="020B0604020202020204" pitchFamily="34" charset="0"/>
              </a:rPr>
              <a:t> HCV genotyping kit for hepatitis C virus genotyping. Diagn Microbiol Infect Dis. 2019 Aug;94(4):344-348. PMID: 30975461.</a:t>
            </a:r>
          </a:p>
          <a:p>
            <a:pPr>
              <a:lnSpc>
                <a:spcPct val="107000"/>
              </a:lnSpc>
              <a:spcAft>
                <a:spcPts val="800"/>
              </a:spcAft>
            </a:pPr>
            <a:r>
              <a:rPr lang="nl-NL" sz="1100" dirty="0">
                <a:effectLst/>
                <a:latin typeface="Calibri" panose="020F0502020204030204" pitchFamily="34" charset="0"/>
                <a:ea typeface="Calibri" panose="020F0502020204030204" pitchFamily="34" charset="0"/>
                <a:cs typeface="Calibri" panose="020F0502020204030204" pitchFamily="34" charset="0"/>
              </a:rPr>
              <a:t>8. Chen CL, Chen</a:t>
            </a:r>
            <a:r>
              <a:rPr lang="nl-NL" sz="1100" dirty="0">
                <a:effectLst/>
                <a:latin typeface="Calibri" panose="020F0502020204030204" pitchFamily="34" charset="0"/>
                <a:ea typeface="Calibri" panose="020F0502020204030204" pitchFamily="34" charset="0"/>
                <a:cs typeface="Arial" panose="020B0604020202020204" pitchFamily="34" charset="0"/>
              </a:rPr>
              <a:t> CK, Ho CL, Chi WM, Yeh CH, Hu SP, Friebe P, Palmer S, Huang CS. Clinical Evaluation of IntelliPlex™ KRAS G12/13 Mutation Kit for Detection of KRAS Mutations in Codon 12 and 13: A Novel Multiplex Approach. Mol Diagn Ther. 2019 Oct;23(5):645-656. PMID: 31347028.</a:t>
            </a:r>
          </a:p>
          <a:p>
            <a:r>
              <a:rPr lang="nl-NL" sz="1100" dirty="0">
                <a:effectLst/>
                <a:latin typeface="Calibri" panose="020F0502020204030204" pitchFamily="34" charset="0"/>
                <a:ea typeface="Calibri" panose="020F0502020204030204" pitchFamily="34" charset="0"/>
                <a:cs typeface="Arial" panose="020B0604020202020204" pitchFamily="34" charset="0"/>
              </a:rPr>
              <a:t>9. Wu CH, Zhang MS, Huang YL, Cheng WH, Lai JY, Hsieh MS, Liao WY. Lung adenocarcinoma with EGFR L858R-K860I and L858R-L861F doublet mutations from which the L858R mutation is undetectable through the cobas EGFR mutation test v2. Pathol Res Pract. 2024 May;257:155304. PMID: 38657557.</a:t>
            </a:r>
            <a:endParaRPr lang="nl-NL" sz="1400" dirty="0"/>
          </a:p>
        </p:txBody>
      </p:sp>
    </p:spTree>
    <p:extLst>
      <p:ext uri="{BB962C8B-B14F-4D97-AF65-F5344CB8AC3E}">
        <p14:creationId xmlns:p14="http://schemas.microsoft.com/office/powerpoint/2010/main" val="2997871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7734300" y="180975"/>
            <a:ext cx="1409700" cy="369332"/>
          </a:xfrm>
          <a:prstGeom prst="rect">
            <a:avLst/>
          </a:prstGeom>
          <a:noFill/>
          <a:ln w="28575">
            <a:solidFill>
              <a:schemeClr val="tx1"/>
            </a:solidFill>
          </a:ln>
        </p:spPr>
        <p:txBody>
          <a:bodyPr wrap="square" rtlCol="0">
            <a:spAutoFit/>
          </a:bodyPr>
          <a:lstStyle/>
          <a:p>
            <a:pPr algn="r"/>
            <a:r>
              <a:rPr lang="pt-BR" dirty="0" err="1"/>
              <a:t>What</a:t>
            </a:r>
            <a:r>
              <a:rPr lang="pt-BR" dirty="0"/>
              <a:t> Next?</a:t>
            </a:r>
            <a:endParaRPr lang="nl-NL" dirty="0"/>
          </a:p>
        </p:txBody>
      </p:sp>
      <p:sp>
        <p:nvSpPr>
          <p:cNvPr id="2" name="CaixaDeTexto 1">
            <a:extLst>
              <a:ext uri="{FF2B5EF4-FFF2-40B4-BE49-F238E27FC236}">
                <a16:creationId xmlns:a16="http://schemas.microsoft.com/office/drawing/2014/main" id="{5D95EDE2-0B08-F3B6-FB88-022B686A6BF3}"/>
              </a:ext>
            </a:extLst>
          </p:cNvPr>
          <p:cNvSpPr txBox="1"/>
          <p:nvPr/>
        </p:nvSpPr>
        <p:spPr>
          <a:xfrm>
            <a:off x="1381125" y="676275"/>
            <a:ext cx="6353175" cy="5262979"/>
          </a:xfrm>
          <a:prstGeom prst="rect">
            <a:avLst/>
          </a:prstGeom>
          <a:noFill/>
        </p:spPr>
        <p:txBody>
          <a:bodyPr wrap="square" rtlCol="0">
            <a:spAutoFit/>
          </a:bodyPr>
          <a:lstStyle/>
          <a:p>
            <a:r>
              <a:rPr lang="en-US" sz="2400" dirty="0"/>
              <a:t>Increase n</a:t>
            </a:r>
          </a:p>
          <a:p>
            <a:r>
              <a:rPr lang="en-US" sz="2400" dirty="0"/>
              <a:t>	(for clinical sensitivity assay)</a:t>
            </a:r>
          </a:p>
          <a:p>
            <a:endParaRPr lang="en-US" sz="2400" dirty="0"/>
          </a:p>
          <a:p>
            <a:r>
              <a:rPr lang="en-US" sz="2400" dirty="0"/>
              <a:t>Add</a:t>
            </a:r>
          </a:p>
          <a:p>
            <a:r>
              <a:rPr lang="en-US" sz="2400" dirty="0"/>
              <a:t>	Clinical specificity assay</a:t>
            </a:r>
          </a:p>
          <a:p>
            <a:r>
              <a:rPr lang="en-US" sz="2400" dirty="0"/>
              <a:t>	Precision assay</a:t>
            </a:r>
          </a:p>
          <a:p>
            <a:r>
              <a:rPr lang="en-US" sz="2400" dirty="0"/>
              <a:t>	Analytical sensitivity assay</a:t>
            </a:r>
          </a:p>
          <a:p>
            <a:endParaRPr lang="en-US" sz="2400" dirty="0"/>
          </a:p>
          <a:p>
            <a:r>
              <a:rPr lang="en-US" sz="2400" dirty="0"/>
              <a:t>Add</a:t>
            </a:r>
          </a:p>
          <a:p>
            <a:r>
              <a:rPr lang="en-US" sz="2400" dirty="0"/>
              <a:t>	Cost-Effect analysis</a:t>
            </a:r>
          </a:p>
          <a:p>
            <a:endParaRPr lang="en-US" sz="2400" dirty="0"/>
          </a:p>
          <a:p>
            <a:r>
              <a:rPr lang="en-US" sz="2400" dirty="0"/>
              <a:t>Add</a:t>
            </a:r>
          </a:p>
          <a:p>
            <a:r>
              <a:rPr lang="en-US" sz="2400" dirty="0"/>
              <a:t>	Other πCMT assays</a:t>
            </a:r>
          </a:p>
          <a:p>
            <a:endParaRPr lang="nl-NL" sz="2400" dirty="0"/>
          </a:p>
        </p:txBody>
      </p:sp>
    </p:spTree>
    <p:extLst>
      <p:ext uri="{BB962C8B-B14F-4D97-AF65-F5344CB8AC3E}">
        <p14:creationId xmlns:p14="http://schemas.microsoft.com/office/powerpoint/2010/main" val="1441193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7734300" y="180975"/>
            <a:ext cx="1409700" cy="369332"/>
          </a:xfrm>
          <a:prstGeom prst="rect">
            <a:avLst/>
          </a:prstGeom>
          <a:noFill/>
          <a:ln w="28575">
            <a:solidFill>
              <a:schemeClr val="tx1"/>
            </a:solidFill>
          </a:ln>
        </p:spPr>
        <p:txBody>
          <a:bodyPr wrap="square" rtlCol="0">
            <a:spAutoFit/>
          </a:bodyPr>
          <a:lstStyle/>
          <a:p>
            <a:pPr algn="r"/>
            <a:r>
              <a:rPr lang="pt-BR" dirty="0" err="1"/>
              <a:t>Conclusion</a:t>
            </a:r>
            <a:endParaRPr lang="nl-NL" dirty="0"/>
          </a:p>
        </p:txBody>
      </p:sp>
      <p:sp>
        <p:nvSpPr>
          <p:cNvPr id="2" name="CaixaDeTexto 1">
            <a:extLst>
              <a:ext uri="{FF2B5EF4-FFF2-40B4-BE49-F238E27FC236}">
                <a16:creationId xmlns:a16="http://schemas.microsoft.com/office/drawing/2014/main" id="{5D95EDE2-0B08-F3B6-FB88-022B686A6BF3}"/>
              </a:ext>
            </a:extLst>
          </p:cNvPr>
          <p:cNvSpPr txBox="1"/>
          <p:nvPr/>
        </p:nvSpPr>
        <p:spPr>
          <a:xfrm>
            <a:off x="1381125" y="1400175"/>
            <a:ext cx="6353175" cy="3416320"/>
          </a:xfrm>
          <a:prstGeom prst="rect">
            <a:avLst/>
          </a:prstGeom>
          <a:noFill/>
        </p:spPr>
        <p:txBody>
          <a:bodyPr wrap="square" rtlCol="0">
            <a:spAutoFit/>
          </a:bodyPr>
          <a:lstStyle/>
          <a:p>
            <a:r>
              <a:rPr lang="en-US" sz="2400" dirty="0"/>
              <a:t>πCode </a:t>
            </a:r>
            <a:r>
              <a:rPr lang="en-US" sz="2400" dirty="0" err="1"/>
              <a:t>microdisc</a:t>
            </a:r>
            <a:r>
              <a:rPr lang="en-US" sz="2400" dirty="0"/>
              <a:t> technology can be a successful and sensitive alternative to NGS for lung adenocarcinoma genotyping with a high concordance rate between the two technologies.</a:t>
            </a:r>
          </a:p>
          <a:p>
            <a:endParaRPr lang="en-US" sz="2400" dirty="0"/>
          </a:p>
          <a:p>
            <a:r>
              <a:rPr lang="en-US" sz="2400" dirty="0"/>
              <a:t>Short bench time of πCMT (around 6 hours) gives an extra advantage to this technology, considering the urge for a rapid treatment beginning.</a:t>
            </a:r>
            <a:endParaRPr lang="nl-NL" sz="2400" dirty="0"/>
          </a:p>
        </p:txBody>
      </p:sp>
    </p:spTree>
    <p:extLst>
      <p:ext uri="{BB962C8B-B14F-4D97-AF65-F5344CB8AC3E}">
        <p14:creationId xmlns:p14="http://schemas.microsoft.com/office/powerpoint/2010/main" val="2298882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2" name="CaixaDeTexto 1">
            <a:extLst>
              <a:ext uri="{FF2B5EF4-FFF2-40B4-BE49-F238E27FC236}">
                <a16:creationId xmlns:a16="http://schemas.microsoft.com/office/drawing/2014/main" id="{B3FF1880-E70A-D93A-3D7E-E900E26C3499}"/>
              </a:ext>
            </a:extLst>
          </p:cNvPr>
          <p:cNvSpPr txBox="1"/>
          <p:nvPr/>
        </p:nvSpPr>
        <p:spPr>
          <a:xfrm>
            <a:off x="2875175" y="2535810"/>
            <a:ext cx="3770454" cy="769441"/>
          </a:xfrm>
          <a:prstGeom prst="rect">
            <a:avLst/>
          </a:prstGeom>
          <a:noFill/>
        </p:spPr>
        <p:txBody>
          <a:bodyPr wrap="square" rtlCol="0">
            <a:spAutoFit/>
          </a:bodyPr>
          <a:lstStyle/>
          <a:p>
            <a:pPr algn="ctr"/>
            <a:r>
              <a:rPr lang="pt-BR" sz="4400" b="1" dirty="0"/>
              <a:t>OBRIGADO!!</a:t>
            </a:r>
            <a:endParaRPr lang="nl-NL" b="1" dirty="0"/>
          </a:p>
        </p:txBody>
      </p:sp>
    </p:spTree>
    <p:extLst>
      <p:ext uri="{BB962C8B-B14F-4D97-AF65-F5344CB8AC3E}">
        <p14:creationId xmlns:p14="http://schemas.microsoft.com/office/powerpoint/2010/main" val="186694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369332"/>
          </a:xfrm>
          <a:prstGeom prst="rect">
            <a:avLst/>
          </a:prstGeom>
          <a:noFill/>
          <a:ln w="28575">
            <a:solidFill>
              <a:schemeClr val="tx1"/>
            </a:solidFill>
          </a:ln>
        </p:spPr>
        <p:txBody>
          <a:bodyPr wrap="square" rtlCol="0">
            <a:spAutoFit/>
          </a:bodyPr>
          <a:lstStyle/>
          <a:p>
            <a:pPr algn="r"/>
            <a:r>
              <a:rPr lang="pt-BR" dirty="0" err="1"/>
              <a:t>Introduction</a:t>
            </a:r>
            <a:r>
              <a:rPr lang="pt-BR" dirty="0"/>
              <a:t> </a:t>
            </a:r>
            <a:r>
              <a:rPr lang="pt-BR" dirty="0" err="1"/>
              <a:t>and</a:t>
            </a:r>
            <a:r>
              <a:rPr lang="pt-BR" dirty="0"/>
              <a:t> </a:t>
            </a:r>
            <a:r>
              <a:rPr lang="pt-BR" dirty="0" err="1"/>
              <a:t>Objectives</a:t>
            </a:r>
            <a:endParaRPr lang="nl-NL" dirty="0"/>
          </a:p>
        </p:txBody>
      </p:sp>
      <p:sp>
        <p:nvSpPr>
          <p:cNvPr id="2" name="CaixaDeTexto 1">
            <a:extLst>
              <a:ext uri="{FF2B5EF4-FFF2-40B4-BE49-F238E27FC236}">
                <a16:creationId xmlns:a16="http://schemas.microsoft.com/office/drawing/2014/main" id="{4C0796E3-4611-E109-5833-AF4D91359C03}"/>
              </a:ext>
            </a:extLst>
          </p:cNvPr>
          <p:cNvSpPr txBox="1"/>
          <p:nvPr/>
        </p:nvSpPr>
        <p:spPr>
          <a:xfrm>
            <a:off x="1395412" y="1606717"/>
            <a:ext cx="6353175" cy="3649974"/>
          </a:xfrm>
          <a:prstGeom prst="rect">
            <a:avLst/>
          </a:prstGeom>
          <a:noFill/>
        </p:spPr>
        <p:txBody>
          <a:bodyPr wrap="square" rtlCol="0">
            <a:spAutoFit/>
          </a:bodyPr>
          <a:lstStyle/>
          <a:p>
            <a:r>
              <a:rPr lang="en-US" dirty="0"/>
              <a:t>Treatment of lung adenocarcinoma (LA) has been revolutionary changed during past 20 years due to development of target therapy usually directed to specific nucleotide substitution (point mutations), short deletions / insertions or gene fusions.</a:t>
            </a:r>
          </a:p>
          <a:p>
            <a:endParaRPr lang="en-US" dirty="0"/>
          </a:p>
          <a:p>
            <a:pPr>
              <a:lnSpc>
                <a:spcPct val="107000"/>
              </a:lnSpc>
              <a:spcAft>
                <a:spcPts val="800"/>
              </a:spcAft>
            </a:pPr>
            <a:r>
              <a:rPr lang="en-US" dirty="0">
                <a:effectLst/>
                <a:ea typeface="Calibri" panose="020F0502020204030204" pitchFamily="34" charset="0"/>
                <a:cs typeface="Arial" panose="020B0604020202020204" pitchFamily="34" charset="0"/>
              </a:rPr>
              <a:t>NGS (next generation sequencing) is considered the standard of care to detect those actionable gene variants.</a:t>
            </a:r>
            <a:endParaRPr lang="nl-NL" dirty="0">
              <a:effectLst/>
              <a:ea typeface="Calibri" panose="020F0502020204030204" pitchFamily="34" charset="0"/>
              <a:cs typeface="Arial" panose="020B0604020202020204" pitchFamily="34" charset="0"/>
            </a:endParaRPr>
          </a:p>
          <a:p>
            <a:endParaRPr lang="en-US" dirty="0"/>
          </a:p>
          <a:p>
            <a:r>
              <a:rPr lang="en-US" dirty="0">
                <a:effectLst/>
                <a:ea typeface="Calibri" panose="020F0502020204030204" pitchFamily="34" charset="0"/>
                <a:cs typeface="Arial" panose="020B0604020202020204" pitchFamily="34" charset="0"/>
              </a:rPr>
              <a:t>Techniques with shorter bench/analytic time can shorten the distance between getting a sample and obtaining a result, considering they keep comparable clinical sensitivity.		</a:t>
            </a:r>
            <a:r>
              <a:rPr lang="en-US" baseline="30000" dirty="0">
                <a:effectLst/>
                <a:ea typeface="Calibri" panose="020F0502020204030204" pitchFamily="34" charset="0"/>
                <a:cs typeface="Arial" panose="020B0604020202020204" pitchFamily="34" charset="0"/>
              </a:rPr>
              <a:t>1,2,3,4</a:t>
            </a:r>
            <a:endParaRPr lang="nl-NL" baseline="30000" dirty="0">
              <a:effectLst/>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274192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369332"/>
          </a:xfrm>
          <a:prstGeom prst="rect">
            <a:avLst/>
          </a:prstGeom>
          <a:noFill/>
          <a:ln w="28575">
            <a:solidFill>
              <a:schemeClr val="tx1"/>
            </a:solidFill>
          </a:ln>
        </p:spPr>
        <p:txBody>
          <a:bodyPr wrap="square" rtlCol="0">
            <a:spAutoFit/>
          </a:bodyPr>
          <a:lstStyle/>
          <a:p>
            <a:pPr algn="r"/>
            <a:r>
              <a:rPr lang="pt-BR" dirty="0" err="1"/>
              <a:t>Introduction</a:t>
            </a:r>
            <a:r>
              <a:rPr lang="pt-BR" dirty="0"/>
              <a:t> </a:t>
            </a:r>
            <a:r>
              <a:rPr lang="pt-BR" dirty="0" err="1"/>
              <a:t>and</a:t>
            </a:r>
            <a:r>
              <a:rPr lang="pt-BR" dirty="0"/>
              <a:t> </a:t>
            </a:r>
            <a:r>
              <a:rPr lang="pt-BR" dirty="0" err="1"/>
              <a:t>Objectives</a:t>
            </a:r>
            <a:endParaRPr lang="nl-NL" dirty="0"/>
          </a:p>
        </p:txBody>
      </p:sp>
      <p:sp>
        <p:nvSpPr>
          <p:cNvPr id="2" name="CaixaDeTexto 1">
            <a:extLst>
              <a:ext uri="{FF2B5EF4-FFF2-40B4-BE49-F238E27FC236}">
                <a16:creationId xmlns:a16="http://schemas.microsoft.com/office/drawing/2014/main" id="{4C0796E3-4611-E109-5833-AF4D91359C03}"/>
              </a:ext>
            </a:extLst>
          </p:cNvPr>
          <p:cNvSpPr txBox="1"/>
          <p:nvPr/>
        </p:nvSpPr>
        <p:spPr>
          <a:xfrm>
            <a:off x="1381125" y="1836364"/>
            <a:ext cx="6353175" cy="2677656"/>
          </a:xfrm>
          <a:prstGeom prst="rect">
            <a:avLst/>
          </a:prstGeom>
          <a:noFill/>
        </p:spPr>
        <p:txBody>
          <a:bodyPr wrap="square" rtlCol="0">
            <a:spAutoFit/>
          </a:bodyPr>
          <a:lstStyle/>
          <a:p>
            <a:r>
              <a:rPr lang="en-US" sz="2400" dirty="0"/>
              <a:t>πCode </a:t>
            </a:r>
            <a:r>
              <a:rPr lang="en-US" sz="2400" dirty="0" err="1"/>
              <a:t>microdisc</a:t>
            </a:r>
            <a:r>
              <a:rPr lang="en-US" sz="2400" dirty="0"/>
              <a:t> technology (πCMT) couples bright field </a:t>
            </a:r>
            <a:r>
              <a:rPr lang="en-US" sz="2400" dirty="0" err="1"/>
              <a:t>microdisc</a:t>
            </a:r>
            <a:r>
              <a:rPr lang="en-US" sz="2400" dirty="0"/>
              <a:t> detection with dark field fluorescent hybridization.</a:t>
            </a:r>
          </a:p>
          <a:p>
            <a:endParaRPr lang="en-US" sz="2400" dirty="0"/>
          </a:p>
          <a:p>
            <a:r>
              <a:rPr lang="en-US" sz="2400" dirty="0"/>
              <a:t>It allows multiplex analysis of either genotype or antigen targets.</a:t>
            </a:r>
          </a:p>
          <a:p>
            <a:endParaRPr lang="en-US" sz="2400" dirty="0"/>
          </a:p>
        </p:txBody>
      </p:sp>
    </p:spTree>
    <p:extLst>
      <p:ext uri="{BB962C8B-B14F-4D97-AF65-F5344CB8AC3E}">
        <p14:creationId xmlns:p14="http://schemas.microsoft.com/office/powerpoint/2010/main" val="298567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369332"/>
          </a:xfrm>
          <a:prstGeom prst="rect">
            <a:avLst/>
          </a:prstGeom>
          <a:noFill/>
          <a:ln w="28575">
            <a:solidFill>
              <a:schemeClr val="tx1"/>
            </a:solidFill>
          </a:ln>
        </p:spPr>
        <p:txBody>
          <a:bodyPr wrap="square" rtlCol="0">
            <a:spAutoFit/>
          </a:bodyPr>
          <a:lstStyle/>
          <a:p>
            <a:pPr algn="r"/>
            <a:r>
              <a:rPr lang="pt-BR" dirty="0" err="1"/>
              <a:t>Introduction</a:t>
            </a:r>
            <a:r>
              <a:rPr lang="pt-BR" dirty="0"/>
              <a:t> </a:t>
            </a:r>
            <a:r>
              <a:rPr lang="pt-BR" dirty="0" err="1"/>
              <a:t>and</a:t>
            </a:r>
            <a:r>
              <a:rPr lang="pt-BR" dirty="0"/>
              <a:t> </a:t>
            </a:r>
            <a:r>
              <a:rPr lang="pt-BR" dirty="0" err="1"/>
              <a:t>Objectives</a:t>
            </a:r>
            <a:endParaRPr lang="nl-NL" dirty="0"/>
          </a:p>
        </p:txBody>
      </p:sp>
      <p:pic>
        <p:nvPicPr>
          <p:cNvPr id="15" name="Imagem 14">
            <a:extLst>
              <a:ext uri="{FF2B5EF4-FFF2-40B4-BE49-F238E27FC236}">
                <a16:creationId xmlns:a16="http://schemas.microsoft.com/office/drawing/2014/main" id="{4B9B733D-8C0C-A63C-3D64-C0FE0FC37F23}"/>
              </a:ext>
            </a:extLst>
          </p:cNvPr>
          <p:cNvPicPr>
            <a:picLocks noChangeAspect="1"/>
          </p:cNvPicPr>
          <p:nvPr/>
        </p:nvPicPr>
        <p:blipFill>
          <a:blip r:embed="rId4"/>
          <a:stretch>
            <a:fillRect/>
          </a:stretch>
        </p:blipFill>
        <p:spPr>
          <a:xfrm>
            <a:off x="0" y="2145479"/>
            <a:ext cx="9144000" cy="2567042"/>
          </a:xfrm>
          <a:prstGeom prst="rect">
            <a:avLst/>
          </a:prstGeom>
        </p:spPr>
      </p:pic>
      <p:pic>
        <p:nvPicPr>
          <p:cNvPr id="17" name="Imagem 16">
            <a:extLst>
              <a:ext uri="{FF2B5EF4-FFF2-40B4-BE49-F238E27FC236}">
                <a16:creationId xmlns:a16="http://schemas.microsoft.com/office/drawing/2014/main" id="{641CA948-25D4-B8E7-7449-9D1C27E6CCA9}"/>
              </a:ext>
            </a:extLst>
          </p:cNvPr>
          <p:cNvPicPr>
            <a:picLocks noChangeAspect="1"/>
          </p:cNvPicPr>
          <p:nvPr/>
        </p:nvPicPr>
        <p:blipFill>
          <a:blip r:embed="rId5"/>
          <a:stretch>
            <a:fillRect/>
          </a:stretch>
        </p:blipFill>
        <p:spPr>
          <a:xfrm>
            <a:off x="0" y="907584"/>
            <a:ext cx="9144000" cy="737532"/>
          </a:xfrm>
          <a:prstGeom prst="rect">
            <a:avLst/>
          </a:prstGeom>
          <a:solidFill>
            <a:srgbClr val="0070C0"/>
          </a:solidFill>
        </p:spPr>
      </p:pic>
    </p:spTree>
    <p:extLst>
      <p:ext uri="{BB962C8B-B14F-4D97-AF65-F5344CB8AC3E}">
        <p14:creationId xmlns:p14="http://schemas.microsoft.com/office/powerpoint/2010/main" val="205611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369332"/>
          </a:xfrm>
          <a:prstGeom prst="rect">
            <a:avLst/>
          </a:prstGeom>
          <a:noFill/>
          <a:ln w="28575">
            <a:solidFill>
              <a:schemeClr val="tx1"/>
            </a:solidFill>
          </a:ln>
        </p:spPr>
        <p:txBody>
          <a:bodyPr wrap="square" rtlCol="0">
            <a:spAutoFit/>
          </a:bodyPr>
          <a:lstStyle/>
          <a:p>
            <a:pPr algn="r"/>
            <a:r>
              <a:rPr lang="pt-BR" dirty="0" err="1"/>
              <a:t>Introduction</a:t>
            </a:r>
            <a:r>
              <a:rPr lang="pt-BR" dirty="0"/>
              <a:t> </a:t>
            </a:r>
            <a:r>
              <a:rPr lang="pt-BR" dirty="0" err="1"/>
              <a:t>and</a:t>
            </a:r>
            <a:r>
              <a:rPr lang="pt-BR" dirty="0"/>
              <a:t> </a:t>
            </a:r>
            <a:r>
              <a:rPr lang="pt-BR" dirty="0" err="1"/>
              <a:t>Objectives</a:t>
            </a:r>
            <a:endParaRPr lang="nl-NL" dirty="0"/>
          </a:p>
        </p:txBody>
      </p:sp>
      <p:pic>
        <p:nvPicPr>
          <p:cNvPr id="189" name="Imagem 188">
            <a:extLst>
              <a:ext uri="{FF2B5EF4-FFF2-40B4-BE49-F238E27FC236}">
                <a16:creationId xmlns:a16="http://schemas.microsoft.com/office/drawing/2014/main" id="{2895F089-7CC6-6EA8-D693-F68EFC437B40}"/>
              </a:ext>
            </a:extLst>
          </p:cNvPr>
          <p:cNvPicPr>
            <a:picLocks noChangeAspect="1"/>
          </p:cNvPicPr>
          <p:nvPr/>
        </p:nvPicPr>
        <p:blipFill>
          <a:blip r:embed="rId4"/>
          <a:stretch>
            <a:fillRect/>
          </a:stretch>
        </p:blipFill>
        <p:spPr>
          <a:xfrm>
            <a:off x="0" y="2091783"/>
            <a:ext cx="9144000" cy="3202341"/>
          </a:xfrm>
          <a:prstGeom prst="rect">
            <a:avLst/>
          </a:prstGeom>
        </p:spPr>
      </p:pic>
      <p:pic>
        <p:nvPicPr>
          <p:cNvPr id="7" name="Imagem 6">
            <a:extLst>
              <a:ext uri="{FF2B5EF4-FFF2-40B4-BE49-F238E27FC236}">
                <a16:creationId xmlns:a16="http://schemas.microsoft.com/office/drawing/2014/main" id="{47E3C7B8-824B-A90D-E064-6F439DA106CC}"/>
              </a:ext>
            </a:extLst>
          </p:cNvPr>
          <p:cNvPicPr>
            <a:picLocks noChangeAspect="1"/>
          </p:cNvPicPr>
          <p:nvPr/>
        </p:nvPicPr>
        <p:blipFill>
          <a:blip r:embed="rId5"/>
          <a:stretch>
            <a:fillRect/>
          </a:stretch>
        </p:blipFill>
        <p:spPr>
          <a:xfrm>
            <a:off x="1675753" y="687745"/>
            <a:ext cx="7468247" cy="1394581"/>
          </a:xfrm>
          <a:prstGeom prst="rect">
            <a:avLst/>
          </a:prstGeom>
        </p:spPr>
      </p:pic>
    </p:spTree>
    <p:extLst>
      <p:ext uri="{BB962C8B-B14F-4D97-AF65-F5344CB8AC3E}">
        <p14:creationId xmlns:p14="http://schemas.microsoft.com/office/powerpoint/2010/main" val="427511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3">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3">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3">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4"/>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369332"/>
          </a:xfrm>
          <a:prstGeom prst="rect">
            <a:avLst/>
          </a:prstGeom>
          <a:noFill/>
          <a:ln w="28575">
            <a:solidFill>
              <a:schemeClr val="tx1"/>
            </a:solidFill>
          </a:ln>
        </p:spPr>
        <p:txBody>
          <a:bodyPr wrap="square" rtlCol="0">
            <a:spAutoFit/>
          </a:bodyPr>
          <a:lstStyle/>
          <a:p>
            <a:pPr algn="r"/>
            <a:r>
              <a:rPr lang="pt-BR" dirty="0" err="1"/>
              <a:t>Introduction</a:t>
            </a:r>
            <a:r>
              <a:rPr lang="pt-BR" dirty="0"/>
              <a:t> </a:t>
            </a:r>
            <a:r>
              <a:rPr lang="pt-BR" dirty="0" err="1"/>
              <a:t>and</a:t>
            </a:r>
            <a:r>
              <a:rPr lang="pt-BR" dirty="0"/>
              <a:t> </a:t>
            </a:r>
            <a:r>
              <a:rPr lang="pt-BR" dirty="0" err="1"/>
              <a:t>Objectives</a:t>
            </a:r>
            <a:endParaRPr lang="nl-NL" dirty="0"/>
          </a:p>
        </p:txBody>
      </p:sp>
      <p:pic>
        <p:nvPicPr>
          <p:cNvPr id="81" name="Imagem 80">
            <a:extLst>
              <a:ext uri="{FF2B5EF4-FFF2-40B4-BE49-F238E27FC236}">
                <a16:creationId xmlns:a16="http://schemas.microsoft.com/office/drawing/2014/main" id="{0A24BB23-6CB4-B8F0-BC2F-978944DBB82A}"/>
              </a:ext>
            </a:extLst>
          </p:cNvPr>
          <p:cNvPicPr>
            <a:picLocks noChangeAspect="1"/>
          </p:cNvPicPr>
          <p:nvPr/>
        </p:nvPicPr>
        <p:blipFill>
          <a:blip r:embed="rId5"/>
          <a:stretch>
            <a:fillRect/>
          </a:stretch>
        </p:blipFill>
        <p:spPr>
          <a:xfrm>
            <a:off x="0" y="1611402"/>
            <a:ext cx="9144000" cy="3635195"/>
          </a:xfrm>
          <a:prstGeom prst="rect">
            <a:avLst/>
          </a:prstGeom>
        </p:spPr>
      </p:pic>
    </p:spTree>
    <p:extLst>
      <p:ext uri="{BB962C8B-B14F-4D97-AF65-F5344CB8AC3E}">
        <p14:creationId xmlns:p14="http://schemas.microsoft.com/office/powerpoint/2010/main" val="180890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369332"/>
          </a:xfrm>
          <a:prstGeom prst="rect">
            <a:avLst/>
          </a:prstGeom>
          <a:noFill/>
          <a:ln w="28575">
            <a:solidFill>
              <a:schemeClr val="tx1"/>
            </a:solidFill>
          </a:ln>
        </p:spPr>
        <p:txBody>
          <a:bodyPr wrap="square" rtlCol="0">
            <a:spAutoFit/>
          </a:bodyPr>
          <a:lstStyle/>
          <a:p>
            <a:pPr algn="r"/>
            <a:r>
              <a:rPr lang="pt-BR" dirty="0" err="1"/>
              <a:t>Introduction</a:t>
            </a:r>
            <a:r>
              <a:rPr lang="pt-BR" dirty="0"/>
              <a:t> </a:t>
            </a:r>
            <a:r>
              <a:rPr lang="pt-BR" dirty="0" err="1"/>
              <a:t>and</a:t>
            </a:r>
            <a:r>
              <a:rPr lang="pt-BR" dirty="0"/>
              <a:t> </a:t>
            </a:r>
            <a:r>
              <a:rPr lang="pt-BR" dirty="0" err="1"/>
              <a:t>Objectives</a:t>
            </a:r>
            <a:endParaRPr lang="nl-NL" dirty="0"/>
          </a:p>
        </p:txBody>
      </p:sp>
      <p:sp>
        <p:nvSpPr>
          <p:cNvPr id="7" name="Retângulo 6">
            <a:extLst>
              <a:ext uri="{FF2B5EF4-FFF2-40B4-BE49-F238E27FC236}">
                <a16:creationId xmlns:a16="http://schemas.microsoft.com/office/drawing/2014/main" id="{A8711A9B-4819-9A5F-7557-CD732DA976B1}"/>
              </a:ext>
            </a:extLst>
          </p:cNvPr>
          <p:cNvSpPr/>
          <p:nvPr/>
        </p:nvSpPr>
        <p:spPr>
          <a:xfrm>
            <a:off x="1800519" y="1828793"/>
            <a:ext cx="1376583" cy="15177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D/RNA EXTRACTION</a:t>
            </a:r>
            <a:endParaRPr lang="nl-NL" dirty="0"/>
          </a:p>
        </p:txBody>
      </p:sp>
      <p:sp>
        <p:nvSpPr>
          <p:cNvPr id="9" name="Retângulo 8">
            <a:extLst>
              <a:ext uri="{FF2B5EF4-FFF2-40B4-BE49-F238E27FC236}">
                <a16:creationId xmlns:a16="http://schemas.microsoft.com/office/drawing/2014/main" id="{D6C59F9D-5685-DA47-C2F0-907545A9866E}"/>
              </a:ext>
            </a:extLst>
          </p:cNvPr>
          <p:cNvSpPr/>
          <p:nvPr/>
        </p:nvSpPr>
        <p:spPr>
          <a:xfrm>
            <a:off x="3442352" y="1839788"/>
            <a:ext cx="1376583" cy="15177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LIBRARY PREP</a:t>
            </a:r>
            <a:endParaRPr lang="nl-NL" dirty="0"/>
          </a:p>
        </p:txBody>
      </p:sp>
      <p:sp>
        <p:nvSpPr>
          <p:cNvPr id="10" name="Retângulo 9">
            <a:extLst>
              <a:ext uri="{FF2B5EF4-FFF2-40B4-BE49-F238E27FC236}">
                <a16:creationId xmlns:a16="http://schemas.microsoft.com/office/drawing/2014/main" id="{E53E92E6-83F1-6FAD-4879-5C3EB6B0749A}"/>
              </a:ext>
            </a:extLst>
          </p:cNvPr>
          <p:cNvSpPr/>
          <p:nvPr/>
        </p:nvSpPr>
        <p:spPr>
          <a:xfrm>
            <a:off x="5037047" y="1841356"/>
            <a:ext cx="1376583" cy="15177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LIBRARY PREP</a:t>
            </a:r>
            <a:endParaRPr lang="nl-NL" dirty="0"/>
          </a:p>
        </p:txBody>
      </p:sp>
      <p:sp>
        <p:nvSpPr>
          <p:cNvPr id="11" name="Retângulo 10">
            <a:extLst>
              <a:ext uri="{FF2B5EF4-FFF2-40B4-BE49-F238E27FC236}">
                <a16:creationId xmlns:a16="http://schemas.microsoft.com/office/drawing/2014/main" id="{8C8325F5-60D4-B96D-F6B1-E5DA1106F68F}"/>
              </a:ext>
            </a:extLst>
          </p:cNvPr>
          <p:cNvSpPr/>
          <p:nvPr/>
        </p:nvSpPr>
        <p:spPr>
          <a:xfrm>
            <a:off x="6611329" y="1841357"/>
            <a:ext cx="1376583" cy="15177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SOFWARE RUN</a:t>
            </a:r>
          </a:p>
          <a:p>
            <a:pPr algn="ctr"/>
            <a:r>
              <a:rPr lang="pt-BR" dirty="0"/>
              <a:t>ANALYSIS</a:t>
            </a:r>
          </a:p>
        </p:txBody>
      </p:sp>
      <p:sp>
        <p:nvSpPr>
          <p:cNvPr id="12" name="Seta: Curva para Baixo 11">
            <a:extLst>
              <a:ext uri="{FF2B5EF4-FFF2-40B4-BE49-F238E27FC236}">
                <a16:creationId xmlns:a16="http://schemas.microsoft.com/office/drawing/2014/main" id="{FC3515FB-3829-97E8-F846-4D9FE56E0F33}"/>
              </a:ext>
            </a:extLst>
          </p:cNvPr>
          <p:cNvSpPr/>
          <p:nvPr/>
        </p:nvSpPr>
        <p:spPr>
          <a:xfrm>
            <a:off x="5920035" y="1300892"/>
            <a:ext cx="1159497" cy="34879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3" name="CaixaDeTexto 12">
            <a:extLst>
              <a:ext uri="{FF2B5EF4-FFF2-40B4-BE49-F238E27FC236}">
                <a16:creationId xmlns:a16="http://schemas.microsoft.com/office/drawing/2014/main" id="{2902E38F-AB5A-8FAC-CFC3-833C777E5771}"/>
              </a:ext>
            </a:extLst>
          </p:cNvPr>
          <p:cNvSpPr txBox="1"/>
          <p:nvPr/>
        </p:nvSpPr>
        <p:spPr>
          <a:xfrm>
            <a:off x="5673994" y="662357"/>
            <a:ext cx="1651577" cy="646331"/>
          </a:xfrm>
          <a:prstGeom prst="rect">
            <a:avLst/>
          </a:prstGeom>
          <a:noFill/>
        </p:spPr>
        <p:txBody>
          <a:bodyPr wrap="square" rtlCol="0">
            <a:spAutoFit/>
          </a:bodyPr>
          <a:lstStyle/>
          <a:p>
            <a:pPr algn="ctr"/>
            <a:r>
              <a:rPr lang="pt-BR" dirty="0"/>
              <a:t>OVERNIGHT</a:t>
            </a:r>
          </a:p>
          <a:p>
            <a:pPr algn="ctr"/>
            <a:r>
              <a:rPr lang="pt-BR" dirty="0"/>
              <a:t>SEQUENCING</a:t>
            </a:r>
            <a:endParaRPr lang="nl-NL" dirty="0"/>
          </a:p>
        </p:txBody>
      </p:sp>
      <p:sp>
        <p:nvSpPr>
          <p:cNvPr id="15" name="Retângulo 14">
            <a:extLst>
              <a:ext uri="{FF2B5EF4-FFF2-40B4-BE49-F238E27FC236}">
                <a16:creationId xmlns:a16="http://schemas.microsoft.com/office/drawing/2014/main" id="{0F32DAA6-B12A-C1DA-6748-1E57ED02EA3B}"/>
              </a:ext>
            </a:extLst>
          </p:cNvPr>
          <p:cNvSpPr/>
          <p:nvPr/>
        </p:nvSpPr>
        <p:spPr>
          <a:xfrm>
            <a:off x="1811514" y="3649737"/>
            <a:ext cx="1376583" cy="15177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D/RNA EXTRACTION</a:t>
            </a:r>
            <a:endParaRPr lang="nl-NL" dirty="0"/>
          </a:p>
        </p:txBody>
      </p:sp>
      <p:sp>
        <p:nvSpPr>
          <p:cNvPr id="16" name="Retângulo 15">
            <a:extLst>
              <a:ext uri="{FF2B5EF4-FFF2-40B4-BE49-F238E27FC236}">
                <a16:creationId xmlns:a16="http://schemas.microsoft.com/office/drawing/2014/main" id="{783C8AAA-6915-E8F4-A567-E692237CFF6C}"/>
              </a:ext>
            </a:extLst>
          </p:cNvPr>
          <p:cNvSpPr/>
          <p:nvPr/>
        </p:nvSpPr>
        <p:spPr>
          <a:xfrm>
            <a:off x="6622324" y="3634019"/>
            <a:ext cx="1376583" cy="15177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PREP</a:t>
            </a:r>
          </a:p>
          <a:p>
            <a:pPr algn="ctr"/>
            <a:r>
              <a:rPr lang="pt-BR" dirty="0"/>
              <a:t>DETECTION</a:t>
            </a:r>
          </a:p>
          <a:p>
            <a:pPr algn="ctr"/>
            <a:r>
              <a:rPr lang="pt-BR" dirty="0"/>
              <a:t>ANALYSIS</a:t>
            </a:r>
          </a:p>
        </p:txBody>
      </p:sp>
      <p:sp>
        <p:nvSpPr>
          <p:cNvPr id="17" name="CaixaDeTexto 16">
            <a:extLst>
              <a:ext uri="{FF2B5EF4-FFF2-40B4-BE49-F238E27FC236}">
                <a16:creationId xmlns:a16="http://schemas.microsoft.com/office/drawing/2014/main" id="{169BC98C-4FCA-C5F5-ABFB-74817111AF4A}"/>
              </a:ext>
            </a:extLst>
          </p:cNvPr>
          <p:cNvSpPr txBox="1"/>
          <p:nvPr/>
        </p:nvSpPr>
        <p:spPr>
          <a:xfrm>
            <a:off x="357568" y="2264485"/>
            <a:ext cx="1093509" cy="646331"/>
          </a:xfrm>
          <a:prstGeom prst="rect">
            <a:avLst/>
          </a:prstGeom>
          <a:noFill/>
        </p:spPr>
        <p:txBody>
          <a:bodyPr wrap="square" rtlCol="0">
            <a:spAutoFit/>
          </a:bodyPr>
          <a:lstStyle/>
          <a:p>
            <a:pPr algn="ctr"/>
            <a:r>
              <a:rPr lang="pt-BR" dirty="0"/>
              <a:t>CAPTURE</a:t>
            </a:r>
          </a:p>
          <a:p>
            <a:pPr algn="ctr"/>
            <a:r>
              <a:rPr lang="pt-BR" dirty="0"/>
              <a:t>NGS</a:t>
            </a:r>
            <a:endParaRPr lang="nl-NL" dirty="0"/>
          </a:p>
        </p:txBody>
      </p:sp>
      <p:sp>
        <p:nvSpPr>
          <p:cNvPr id="19" name="CaixaDeTexto 18">
            <a:extLst>
              <a:ext uri="{FF2B5EF4-FFF2-40B4-BE49-F238E27FC236}">
                <a16:creationId xmlns:a16="http://schemas.microsoft.com/office/drawing/2014/main" id="{1210A983-FF4C-C8CF-BA22-0ACB726245E8}"/>
              </a:ext>
            </a:extLst>
          </p:cNvPr>
          <p:cNvSpPr txBox="1"/>
          <p:nvPr/>
        </p:nvSpPr>
        <p:spPr>
          <a:xfrm>
            <a:off x="97871" y="3946930"/>
            <a:ext cx="1612901" cy="923330"/>
          </a:xfrm>
          <a:prstGeom prst="rect">
            <a:avLst/>
          </a:prstGeom>
          <a:noFill/>
        </p:spPr>
        <p:txBody>
          <a:bodyPr wrap="square" rtlCol="0">
            <a:spAutoFit/>
          </a:bodyPr>
          <a:lstStyle/>
          <a:p>
            <a:pPr algn="ctr"/>
            <a:r>
              <a:rPr lang="el-GR" dirty="0"/>
              <a:t>π</a:t>
            </a:r>
            <a:r>
              <a:rPr lang="pt-BR" dirty="0"/>
              <a:t>CODE</a:t>
            </a:r>
          </a:p>
          <a:p>
            <a:pPr algn="ctr"/>
            <a:r>
              <a:rPr lang="pt-BR" dirty="0"/>
              <a:t>MICRODISC</a:t>
            </a:r>
          </a:p>
          <a:p>
            <a:pPr algn="ctr"/>
            <a:r>
              <a:rPr lang="pt-BR" dirty="0"/>
              <a:t>TECHNOLOGY</a:t>
            </a:r>
          </a:p>
        </p:txBody>
      </p:sp>
    </p:spTree>
    <p:extLst>
      <p:ext uri="{BB962C8B-B14F-4D97-AF65-F5344CB8AC3E}">
        <p14:creationId xmlns:p14="http://schemas.microsoft.com/office/powerpoint/2010/main" val="3660268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6;p13" descr="Icespensino – Plataforma ICESP de Ensino">
            <a:extLst>
              <a:ext uri="{FF2B5EF4-FFF2-40B4-BE49-F238E27FC236}">
                <a16:creationId xmlns:a16="http://schemas.microsoft.com/office/drawing/2014/main" id="{E61AB54F-404F-3793-CC9E-79F24BB7E3EB}"/>
              </a:ext>
            </a:extLst>
          </p:cNvPr>
          <p:cNvPicPr preferRelativeResize="0"/>
          <p:nvPr/>
        </p:nvPicPr>
        <p:blipFill rotWithShape="1">
          <a:blip r:embed="rId2">
            <a:alphaModFix/>
          </a:blip>
          <a:srcRect r="78584"/>
          <a:stretch/>
        </p:blipFill>
        <p:spPr>
          <a:xfrm>
            <a:off x="3718571" y="5773596"/>
            <a:ext cx="1958251" cy="940593"/>
          </a:xfrm>
          <a:prstGeom prst="rect">
            <a:avLst/>
          </a:prstGeom>
          <a:noFill/>
          <a:ln>
            <a:noFill/>
          </a:ln>
        </p:spPr>
      </p:pic>
      <p:pic>
        <p:nvPicPr>
          <p:cNvPr id="5" name="Google Shape;57;p13" descr="Icespensino – Plataforma ICESP de Ensino">
            <a:extLst>
              <a:ext uri="{FF2B5EF4-FFF2-40B4-BE49-F238E27FC236}">
                <a16:creationId xmlns:a16="http://schemas.microsoft.com/office/drawing/2014/main" id="{DF828038-16E6-A247-EBBD-C1668A6F93DA}"/>
              </a:ext>
            </a:extLst>
          </p:cNvPr>
          <p:cNvPicPr preferRelativeResize="0"/>
          <p:nvPr/>
        </p:nvPicPr>
        <p:blipFill rotWithShape="1">
          <a:blip r:embed="rId2">
            <a:alphaModFix/>
          </a:blip>
          <a:srcRect l="60159" r="20465"/>
          <a:stretch/>
        </p:blipFill>
        <p:spPr>
          <a:xfrm>
            <a:off x="6645629" y="5803125"/>
            <a:ext cx="1771728" cy="940593"/>
          </a:xfrm>
          <a:prstGeom prst="rect">
            <a:avLst/>
          </a:prstGeom>
          <a:noFill/>
          <a:ln>
            <a:noFill/>
          </a:ln>
        </p:spPr>
      </p:pic>
      <p:pic>
        <p:nvPicPr>
          <p:cNvPr id="6" name="Google Shape;58;p13" descr="Icespensino – Plataforma ICESP de Ensino">
            <a:extLst>
              <a:ext uri="{FF2B5EF4-FFF2-40B4-BE49-F238E27FC236}">
                <a16:creationId xmlns:a16="http://schemas.microsoft.com/office/drawing/2014/main" id="{24384B9E-24AE-8A16-14ED-06E332D58D70}"/>
              </a:ext>
            </a:extLst>
          </p:cNvPr>
          <p:cNvPicPr preferRelativeResize="0"/>
          <p:nvPr/>
        </p:nvPicPr>
        <p:blipFill rotWithShape="1">
          <a:blip r:embed="rId2">
            <a:alphaModFix/>
          </a:blip>
          <a:srcRect l="18647" r="61976"/>
          <a:stretch/>
        </p:blipFill>
        <p:spPr>
          <a:xfrm>
            <a:off x="726645" y="5803126"/>
            <a:ext cx="1771728" cy="940593"/>
          </a:xfrm>
          <a:prstGeom prst="rect">
            <a:avLst/>
          </a:prstGeom>
          <a:noFill/>
          <a:ln>
            <a:noFill/>
          </a:ln>
        </p:spPr>
      </p:pic>
      <p:pic>
        <p:nvPicPr>
          <p:cNvPr id="8" name="Imagem 7">
            <a:extLst>
              <a:ext uri="{FF2B5EF4-FFF2-40B4-BE49-F238E27FC236}">
                <a16:creationId xmlns:a16="http://schemas.microsoft.com/office/drawing/2014/main" id="{5574B17D-9CC4-ACC6-0593-066B549290C9}"/>
              </a:ext>
            </a:extLst>
          </p:cNvPr>
          <p:cNvPicPr>
            <a:picLocks noChangeAspect="1"/>
          </p:cNvPicPr>
          <p:nvPr/>
        </p:nvPicPr>
        <p:blipFill>
          <a:blip r:embed="rId3"/>
          <a:stretch>
            <a:fillRect/>
          </a:stretch>
        </p:blipFill>
        <p:spPr>
          <a:xfrm>
            <a:off x="0" y="5472963"/>
            <a:ext cx="9144000" cy="1385037"/>
          </a:xfrm>
          <a:prstGeom prst="rect">
            <a:avLst/>
          </a:prstGeom>
        </p:spPr>
      </p:pic>
      <p:sp>
        <p:nvSpPr>
          <p:cNvPr id="3" name="CaixaDeTexto 2">
            <a:extLst>
              <a:ext uri="{FF2B5EF4-FFF2-40B4-BE49-F238E27FC236}">
                <a16:creationId xmlns:a16="http://schemas.microsoft.com/office/drawing/2014/main" id="{148708D5-F64B-3B57-DF86-44CB7F589391}"/>
              </a:ext>
            </a:extLst>
          </p:cNvPr>
          <p:cNvSpPr txBox="1"/>
          <p:nvPr/>
        </p:nvSpPr>
        <p:spPr>
          <a:xfrm>
            <a:off x="6172200" y="190500"/>
            <a:ext cx="2971800" cy="369332"/>
          </a:xfrm>
          <a:prstGeom prst="rect">
            <a:avLst/>
          </a:prstGeom>
          <a:noFill/>
          <a:ln w="28575">
            <a:solidFill>
              <a:schemeClr val="tx1"/>
            </a:solidFill>
          </a:ln>
        </p:spPr>
        <p:txBody>
          <a:bodyPr wrap="square" rtlCol="0">
            <a:spAutoFit/>
          </a:bodyPr>
          <a:lstStyle/>
          <a:p>
            <a:pPr algn="r"/>
            <a:r>
              <a:rPr lang="pt-BR" dirty="0" err="1"/>
              <a:t>Introduction</a:t>
            </a:r>
            <a:r>
              <a:rPr lang="pt-BR" dirty="0"/>
              <a:t> </a:t>
            </a:r>
            <a:r>
              <a:rPr lang="pt-BR" dirty="0" err="1"/>
              <a:t>and</a:t>
            </a:r>
            <a:r>
              <a:rPr lang="pt-BR" dirty="0"/>
              <a:t> </a:t>
            </a:r>
            <a:r>
              <a:rPr lang="pt-BR" dirty="0" err="1"/>
              <a:t>Objectives</a:t>
            </a:r>
            <a:endParaRPr lang="nl-NL" dirty="0"/>
          </a:p>
        </p:txBody>
      </p:sp>
      <p:sp>
        <p:nvSpPr>
          <p:cNvPr id="2" name="CaixaDeTexto 1">
            <a:extLst>
              <a:ext uri="{FF2B5EF4-FFF2-40B4-BE49-F238E27FC236}">
                <a16:creationId xmlns:a16="http://schemas.microsoft.com/office/drawing/2014/main" id="{4C0796E3-4611-E109-5833-AF4D91359C03}"/>
              </a:ext>
            </a:extLst>
          </p:cNvPr>
          <p:cNvSpPr txBox="1"/>
          <p:nvPr/>
        </p:nvSpPr>
        <p:spPr>
          <a:xfrm>
            <a:off x="1381125" y="978524"/>
            <a:ext cx="6353175" cy="4154984"/>
          </a:xfrm>
          <a:prstGeom prst="rect">
            <a:avLst/>
          </a:prstGeom>
          <a:noFill/>
        </p:spPr>
        <p:txBody>
          <a:bodyPr wrap="square" rtlCol="0">
            <a:spAutoFit/>
          </a:bodyPr>
          <a:lstStyle/>
          <a:p>
            <a:endParaRPr lang="en-US" sz="2400" dirty="0"/>
          </a:p>
          <a:p>
            <a:r>
              <a:rPr lang="en-US" sz="2400" dirty="0"/>
              <a:t>Our main objective was to compare </a:t>
            </a:r>
          </a:p>
          <a:p>
            <a:r>
              <a:rPr lang="en-US" sz="2400" dirty="0"/>
              <a:t>clinical sensitivity (accuracy) of </a:t>
            </a:r>
          </a:p>
          <a:p>
            <a:endParaRPr lang="en-US" sz="2400" dirty="0"/>
          </a:p>
          <a:p>
            <a:r>
              <a:rPr lang="en-US" sz="2400" dirty="0"/>
              <a:t>πCode </a:t>
            </a:r>
            <a:r>
              <a:rPr lang="en-US" sz="2400" dirty="0" err="1"/>
              <a:t>Microdisc</a:t>
            </a:r>
            <a:r>
              <a:rPr lang="en-US" sz="2400" dirty="0"/>
              <a:t> Technology </a:t>
            </a:r>
          </a:p>
          <a:p>
            <a:endParaRPr lang="en-US" sz="2400" dirty="0"/>
          </a:p>
          <a:p>
            <a:r>
              <a:rPr lang="en-US" sz="2400" dirty="0"/>
              <a:t>to Next Generation Sequencing </a:t>
            </a:r>
          </a:p>
          <a:p>
            <a:endParaRPr lang="en-US" sz="2400" dirty="0"/>
          </a:p>
          <a:p>
            <a:r>
              <a:rPr lang="en-US" sz="2400" dirty="0"/>
              <a:t>for lung adenocarcinoma actionable gene variants detection.</a:t>
            </a:r>
            <a:endParaRPr lang="nl-NL" sz="2400" dirty="0"/>
          </a:p>
          <a:p>
            <a:endParaRPr lang="en-US" sz="2400" dirty="0"/>
          </a:p>
        </p:txBody>
      </p:sp>
    </p:spTree>
    <p:extLst>
      <p:ext uri="{BB962C8B-B14F-4D97-AF65-F5344CB8AC3E}">
        <p14:creationId xmlns:p14="http://schemas.microsoft.com/office/powerpoint/2010/main" val="487497410"/>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390</TotalTime>
  <Words>1455</Words>
  <Application>Microsoft Office PowerPoint</Application>
  <PresentationFormat>Apresentação na tela (4:3)</PresentationFormat>
  <Paragraphs>170</Paragraphs>
  <Slides>29</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29</vt:i4>
      </vt:variant>
    </vt:vector>
  </HeadingPairs>
  <TitlesOfParts>
    <vt:vector size="34" baseType="lpstr">
      <vt:lpstr>Arial</vt:lpstr>
      <vt:lpstr>Calibri</vt:lpstr>
      <vt:lpstr>Calibri Light</vt:lpstr>
      <vt:lpstr>Open Sans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Ibere C. Soares</dc:creator>
  <cp:lastModifiedBy>Ibere C. Soares</cp:lastModifiedBy>
  <cp:revision>14</cp:revision>
  <dcterms:created xsi:type="dcterms:W3CDTF">2024-05-29T10:46:10Z</dcterms:created>
  <dcterms:modified xsi:type="dcterms:W3CDTF">2024-05-31T11:00:35Z</dcterms:modified>
</cp:coreProperties>
</file>